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2" r:id="rId4"/>
  </p:sldMasterIdLst>
  <p:notesMasterIdLst>
    <p:notesMasterId r:id="rId13"/>
  </p:notesMasterIdLst>
  <p:sldIdLst>
    <p:sldId id="263" r:id="rId5"/>
    <p:sldId id="257" r:id="rId6"/>
    <p:sldId id="261" r:id="rId7"/>
    <p:sldId id="259" r:id="rId8"/>
    <p:sldId id="262" r:id="rId9"/>
    <p:sldId id="264" r:id="rId10"/>
    <p:sldId id="265" r:id="rId11"/>
    <p:sldId id="266" r:id="rId12"/>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AD103-2623-A900-181C-CEA209ABF952}" v="146" dt="2023-10-31T18:10:32.624"/>
    <p1510:client id="{82F08865-3135-478E-880C-59BFD8999D78}" v="57" dt="2023-10-31T16:36:44.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16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oll, Amy" userId="905b900f-b904-4e5a-8d83-d4d27e90a2d1" providerId="ADAL" clId="{82F08865-3135-478E-880C-59BFD8999D78}"/>
    <pc:docChg chg="undo custSel addSld delSld modSld">
      <pc:chgData name="Kroll, Amy" userId="905b900f-b904-4e5a-8d83-d4d27e90a2d1" providerId="ADAL" clId="{82F08865-3135-478E-880C-59BFD8999D78}" dt="2023-10-31T16:44:01.019" v="2359" actId="20577"/>
      <pc:docMkLst>
        <pc:docMk/>
      </pc:docMkLst>
      <pc:sldChg chg="addSp delSp modSp del mod">
        <pc:chgData name="Kroll, Amy" userId="905b900f-b904-4e5a-8d83-d4d27e90a2d1" providerId="ADAL" clId="{82F08865-3135-478E-880C-59BFD8999D78}" dt="2023-10-31T14:50:48.196" v="1007" actId="2696"/>
        <pc:sldMkLst>
          <pc:docMk/>
          <pc:sldMk cId="3668635241" sldId="256"/>
        </pc:sldMkLst>
        <pc:spChg chg="del">
          <ac:chgData name="Kroll, Amy" userId="905b900f-b904-4e5a-8d83-d4d27e90a2d1" providerId="ADAL" clId="{82F08865-3135-478E-880C-59BFD8999D78}" dt="2023-10-30T20:48:29.080" v="194" actId="478"/>
          <ac:spMkLst>
            <pc:docMk/>
            <pc:sldMk cId="3668635241" sldId="256"/>
            <ac:spMk id="2" creationId="{D4E9FEBE-F7CB-35AD-5615-D4E7769CD86B}"/>
          </ac:spMkLst>
        </pc:spChg>
        <pc:spChg chg="mod">
          <ac:chgData name="Kroll, Amy" userId="905b900f-b904-4e5a-8d83-d4d27e90a2d1" providerId="ADAL" clId="{82F08865-3135-478E-880C-59BFD8999D78}" dt="2023-10-31T14:44:58.492" v="964" actId="20577"/>
          <ac:spMkLst>
            <pc:docMk/>
            <pc:sldMk cId="3668635241" sldId="256"/>
            <ac:spMk id="3" creationId="{00000000-0000-0000-0000-000000000000}"/>
          </ac:spMkLst>
        </pc:spChg>
        <pc:spChg chg="del">
          <ac:chgData name="Kroll, Amy" userId="905b900f-b904-4e5a-8d83-d4d27e90a2d1" providerId="ADAL" clId="{82F08865-3135-478E-880C-59BFD8999D78}" dt="2023-10-30T20:44:53.715" v="0" actId="478"/>
          <ac:spMkLst>
            <pc:docMk/>
            <pc:sldMk cId="3668635241" sldId="256"/>
            <ac:spMk id="4" creationId="{B465E816-D16D-391D-DC04-CEA15DC75500}"/>
          </ac:spMkLst>
        </pc:spChg>
        <pc:spChg chg="mod">
          <ac:chgData name="Kroll, Amy" userId="905b900f-b904-4e5a-8d83-d4d27e90a2d1" providerId="ADAL" clId="{82F08865-3135-478E-880C-59BFD8999D78}" dt="2023-10-31T14:48:33.133" v="993" actId="1076"/>
          <ac:spMkLst>
            <pc:docMk/>
            <pc:sldMk cId="3668635241" sldId="256"/>
            <ac:spMk id="6" creationId="{00000000-0000-0000-0000-000000000000}"/>
          </ac:spMkLst>
        </pc:spChg>
        <pc:spChg chg="add del">
          <ac:chgData name="Kroll, Amy" userId="905b900f-b904-4e5a-8d83-d4d27e90a2d1" providerId="ADAL" clId="{82F08865-3135-478E-880C-59BFD8999D78}" dt="2023-10-30T20:45:51.191" v="8" actId="478"/>
          <ac:spMkLst>
            <pc:docMk/>
            <pc:sldMk cId="3668635241" sldId="256"/>
            <ac:spMk id="8" creationId="{B1C084A7-2FC2-9720-1F70-76FEB6DD4C24}"/>
          </ac:spMkLst>
        </pc:spChg>
        <pc:picChg chg="add del mod">
          <ac:chgData name="Kroll, Amy" userId="905b900f-b904-4e5a-8d83-d4d27e90a2d1" providerId="ADAL" clId="{82F08865-3135-478E-880C-59BFD8999D78}" dt="2023-10-31T14:46:35.063" v="975" actId="478"/>
          <ac:picMkLst>
            <pc:docMk/>
            <pc:sldMk cId="3668635241" sldId="256"/>
            <ac:picMk id="2" creationId="{D61F2E78-0D69-9DBA-19E3-06580B3AD865}"/>
          </ac:picMkLst>
        </pc:picChg>
        <pc:picChg chg="add del mod">
          <ac:chgData name="Kroll, Amy" userId="905b900f-b904-4e5a-8d83-d4d27e90a2d1" providerId="ADAL" clId="{82F08865-3135-478E-880C-59BFD8999D78}" dt="2023-10-31T14:46:50.852" v="979" actId="478"/>
          <ac:picMkLst>
            <pc:docMk/>
            <pc:sldMk cId="3668635241" sldId="256"/>
            <ac:picMk id="4" creationId="{01C70EC2-3133-6727-7767-327ED10183E2}"/>
          </ac:picMkLst>
        </pc:picChg>
        <pc:picChg chg="add del mod">
          <ac:chgData name="Kroll, Amy" userId="905b900f-b904-4e5a-8d83-d4d27e90a2d1" providerId="ADAL" clId="{82F08865-3135-478E-880C-59BFD8999D78}" dt="2023-10-31T14:47:05.584" v="984" actId="478"/>
          <ac:picMkLst>
            <pc:docMk/>
            <pc:sldMk cId="3668635241" sldId="256"/>
            <ac:picMk id="5" creationId="{AD7F5388-0736-F065-5BA7-4A349713CE58}"/>
          </ac:picMkLst>
        </pc:picChg>
        <pc:picChg chg="add del mod">
          <ac:chgData name="Kroll, Amy" userId="905b900f-b904-4e5a-8d83-d4d27e90a2d1" providerId="ADAL" clId="{82F08865-3135-478E-880C-59BFD8999D78}" dt="2023-10-30T20:45:23.939" v="6" actId="478"/>
          <ac:picMkLst>
            <pc:docMk/>
            <pc:sldMk cId="3668635241" sldId="256"/>
            <ac:picMk id="7" creationId="{46B60994-E8B1-FE4F-3817-6B0C61EA44DC}"/>
          </ac:picMkLst>
        </pc:picChg>
        <pc:picChg chg="add del mod">
          <ac:chgData name="Kroll, Amy" userId="905b900f-b904-4e5a-8d83-d4d27e90a2d1" providerId="ADAL" clId="{82F08865-3135-478E-880C-59BFD8999D78}" dt="2023-10-30T20:46:11.407" v="10" actId="478"/>
          <ac:picMkLst>
            <pc:docMk/>
            <pc:sldMk cId="3668635241" sldId="256"/>
            <ac:picMk id="9" creationId="{8DB29C8F-C2B6-C7E1-5085-A117DD947697}"/>
          </ac:picMkLst>
        </pc:picChg>
        <pc:picChg chg="add mod">
          <ac:chgData name="Kroll, Amy" userId="905b900f-b904-4e5a-8d83-d4d27e90a2d1" providerId="ADAL" clId="{82F08865-3135-478E-880C-59BFD8999D78}" dt="2023-10-31T14:50:43.573" v="1006" actId="1076"/>
          <ac:picMkLst>
            <pc:docMk/>
            <pc:sldMk cId="3668635241" sldId="256"/>
            <ac:picMk id="11" creationId="{1E410B7B-37D9-67F7-0D6D-7DA985F207DE}"/>
          </ac:picMkLst>
        </pc:picChg>
      </pc:sldChg>
      <pc:sldChg chg="modSp mod">
        <pc:chgData name="Kroll, Amy" userId="905b900f-b904-4e5a-8d83-d4d27e90a2d1" providerId="ADAL" clId="{82F08865-3135-478E-880C-59BFD8999D78}" dt="2023-10-31T16:43:21.818" v="2351" actId="20577"/>
        <pc:sldMkLst>
          <pc:docMk/>
          <pc:sldMk cId="3287665556" sldId="257"/>
        </pc:sldMkLst>
        <pc:graphicFrameChg chg="modGraphic">
          <ac:chgData name="Kroll, Amy" userId="905b900f-b904-4e5a-8d83-d4d27e90a2d1" providerId="ADAL" clId="{82F08865-3135-478E-880C-59BFD8999D78}" dt="2023-10-31T16:43:21.818" v="2351" actId="20577"/>
          <ac:graphicFrameMkLst>
            <pc:docMk/>
            <pc:sldMk cId="3287665556" sldId="257"/>
            <ac:graphicFrameMk id="4" creationId="{00000000-0000-0000-0000-000000000000}"/>
          </ac:graphicFrameMkLst>
        </pc:graphicFrameChg>
      </pc:sldChg>
      <pc:sldChg chg="modSp mod">
        <pc:chgData name="Kroll, Amy" userId="905b900f-b904-4e5a-8d83-d4d27e90a2d1" providerId="ADAL" clId="{82F08865-3135-478E-880C-59BFD8999D78}" dt="2023-10-31T16:25:06.113" v="1862" actId="20577"/>
        <pc:sldMkLst>
          <pc:docMk/>
          <pc:sldMk cId="1269754129" sldId="259"/>
        </pc:sldMkLst>
        <pc:graphicFrameChg chg="mod modGraphic">
          <ac:chgData name="Kroll, Amy" userId="905b900f-b904-4e5a-8d83-d4d27e90a2d1" providerId="ADAL" clId="{82F08865-3135-478E-880C-59BFD8999D78}" dt="2023-10-31T16:25:06.113" v="1862" actId="20577"/>
          <ac:graphicFrameMkLst>
            <pc:docMk/>
            <pc:sldMk cId="1269754129" sldId="259"/>
            <ac:graphicFrameMk id="4" creationId="{00000000-0000-0000-0000-000000000000}"/>
          </ac:graphicFrameMkLst>
        </pc:graphicFrameChg>
      </pc:sldChg>
      <pc:sldChg chg="modSp mod">
        <pc:chgData name="Kroll, Amy" userId="905b900f-b904-4e5a-8d83-d4d27e90a2d1" providerId="ADAL" clId="{82F08865-3135-478E-880C-59BFD8999D78}" dt="2023-10-31T16:20:38.173" v="1759" actId="113"/>
        <pc:sldMkLst>
          <pc:docMk/>
          <pc:sldMk cId="2313594854" sldId="261"/>
        </pc:sldMkLst>
        <pc:spChg chg="mod">
          <ac:chgData name="Kroll, Amy" userId="905b900f-b904-4e5a-8d83-d4d27e90a2d1" providerId="ADAL" clId="{82F08865-3135-478E-880C-59BFD8999D78}" dt="2023-10-31T16:20:38.173" v="1759" actId="113"/>
          <ac:spMkLst>
            <pc:docMk/>
            <pc:sldMk cId="2313594854" sldId="261"/>
            <ac:spMk id="4" creationId="{00000000-0000-0000-0000-000000000000}"/>
          </ac:spMkLst>
        </pc:spChg>
        <pc:spChg chg="mod">
          <ac:chgData name="Kroll, Amy" userId="905b900f-b904-4e5a-8d83-d4d27e90a2d1" providerId="ADAL" clId="{82F08865-3135-478E-880C-59BFD8999D78}" dt="2023-10-31T16:20:04.400" v="1751" actId="14100"/>
          <ac:spMkLst>
            <pc:docMk/>
            <pc:sldMk cId="2313594854" sldId="261"/>
            <ac:spMk id="6" creationId="{00000000-0000-0000-0000-000000000000}"/>
          </ac:spMkLst>
        </pc:spChg>
        <pc:spChg chg="mod">
          <ac:chgData name="Kroll, Amy" userId="905b900f-b904-4e5a-8d83-d4d27e90a2d1" providerId="ADAL" clId="{82F08865-3135-478E-880C-59BFD8999D78}" dt="2023-10-31T16:11:32.020" v="1505" actId="1076"/>
          <ac:spMkLst>
            <pc:docMk/>
            <pc:sldMk cId="2313594854" sldId="261"/>
            <ac:spMk id="7" creationId="{00000000-0000-0000-0000-000000000000}"/>
          </ac:spMkLst>
        </pc:spChg>
      </pc:sldChg>
      <pc:sldChg chg="modSp mod">
        <pc:chgData name="Kroll, Amy" userId="905b900f-b904-4e5a-8d83-d4d27e90a2d1" providerId="ADAL" clId="{82F08865-3135-478E-880C-59BFD8999D78}" dt="2023-10-31T16:28:37.261" v="2010" actId="20577"/>
        <pc:sldMkLst>
          <pc:docMk/>
          <pc:sldMk cId="3234780395" sldId="262"/>
        </pc:sldMkLst>
        <pc:graphicFrameChg chg="mod modGraphic">
          <ac:chgData name="Kroll, Amy" userId="905b900f-b904-4e5a-8d83-d4d27e90a2d1" providerId="ADAL" clId="{82F08865-3135-478E-880C-59BFD8999D78}" dt="2023-10-31T16:28:37.261" v="2010" actId="20577"/>
          <ac:graphicFrameMkLst>
            <pc:docMk/>
            <pc:sldMk cId="3234780395" sldId="262"/>
            <ac:graphicFrameMk id="4" creationId="{00000000-0000-0000-0000-000000000000}"/>
          </ac:graphicFrameMkLst>
        </pc:graphicFrameChg>
      </pc:sldChg>
      <pc:sldChg chg="addSp delSp modSp new mod modClrScheme chgLayout">
        <pc:chgData name="Kroll, Amy" userId="905b900f-b904-4e5a-8d83-d4d27e90a2d1" providerId="ADAL" clId="{82F08865-3135-478E-880C-59BFD8999D78}" dt="2023-10-31T14:51:24.816" v="1012" actId="1076"/>
        <pc:sldMkLst>
          <pc:docMk/>
          <pc:sldMk cId="3056543283" sldId="263"/>
        </pc:sldMkLst>
        <pc:spChg chg="del">
          <ac:chgData name="Kroll, Amy" userId="905b900f-b904-4e5a-8d83-d4d27e90a2d1" providerId="ADAL" clId="{82F08865-3135-478E-880C-59BFD8999D78}" dt="2023-10-31T14:48:45.209" v="995" actId="478"/>
          <ac:spMkLst>
            <pc:docMk/>
            <pc:sldMk cId="3056543283" sldId="263"/>
            <ac:spMk id="2" creationId="{8239B8B9-091B-5956-5888-FC38F9B4CF91}"/>
          </ac:spMkLst>
        </pc:spChg>
        <pc:spChg chg="del">
          <ac:chgData name="Kroll, Amy" userId="905b900f-b904-4e5a-8d83-d4d27e90a2d1" providerId="ADAL" clId="{82F08865-3135-478E-880C-59BFD8999D78}" dt="2023-10-31T14:48:46.787" v="996" actId="478"/>
          <ac:spMkLst>
            <pc:docMk/>
            <pc:sldMk cId="3056543283" sldId="263"/>
            <ac:spMk id="3" creationId="{C855796D-9733-8B35-8D14-2F20C2DD5878}"/>
          </ac:spMkLst>
        </pc:spChg>
        <pc:spChg chg="add del mod ord">
          <ac:chgData name="Kroll, Amy" userId="905b900f-b904-4e5a-8d83-d4d27e90a2d1" providerId="ADAL" clId="{82F08865-3135-478E-880C-59BFD8999D78}" dt="2023-10-31T14:49:17.376" v="998" actId="700"/>
          <ac:spMkLst>
            <pc:docMk/>
            <pc:sldMk cId="3056543283" sldId="263"/>
            <ac:spMk id="4" creationId="{4F1E36BD-ADF0-F20B-D9D4-7C3A7277A57F}"/>
          </ac:spMkLst>
        </pc:spChg>
        <pc:spChg chg="add del mod">
          <ac:chgData name="Kroll, Amy" userId="905b900f-b904-4e5a-8d83-d4d27e90a2d1" providerId="ADAL" clId="{82F08865-3135-478E-880C-59BFD8999D78}" dt="2023-10-31T14:49:17.376" v="998" actId="700"/>
          <ac:spMkLst>
            <pc:docMk/>
            <pc:sldMk cId="3056543283" sldId="263"/>
            <ac:spMk id="5" creationId="{5287D70A-D8B0-654D-A7BE-DEA6A4619C71}"/>
          </ac:spMkLst>
        </pc:spChg>
        <pc:spChg chg="add del mod ord">
          <ac:chgData name="Kroll, Amy" userId="905b900f-b904-4e5a-8d83-d4d27e90a2d1" providerId="ADAL" clId="{82F08865-3135-478E-880C-59BFD8999D78}" dt="2023-10-31T14:49:54.594" v="999" actId="478"/>
          <ac:spMkLst>
            <pc:docMk/>
            <pc:sldMk cId="3056543283" sldId="263"/>
            <ac:spMk id="6" creationId="{754A38F6-0B75-C80C-685F-5F9E3D80D1C3}"/>
          </ac:spMkLst>
        </pc:spChg>
        <pc:picChg chg="add mod">
          <ac:chgData name="Kroll, Amy" userId="905b900f-b904-4e5a-8d83-d4d27e90a2d1" providerId="ADAL" clId="{82F08865-3135-478E-880C-59BFD8999D78}" dt="2023-10-31T14:50:04.715" v="1002" actId="1076"/>
          <ac:picMkLst>
            <pc:docMk/>
            <pc:sldMk cId="3056543283" sldId="263"/>
            <ac:picMk id="7" creationId="{F5FB00A9-817E-63A3-8E11-9AC321D57B60}"/>
          </ac:picMkLst>
        </pc:picChg>
        <pc:picChg chg="add mod">
          <ac:chgData name="Kroll, Amy" userId="905b900f-b904-4e5a-8d83-d4d27e90a2d1" providerId="ADAL" clId="{82F08865-3135-478E-880C-59BFD8999D78}" dt="2023-10-31T14:51:24.816" v="1012" actId="1076"/>
          <ac:picMkLst>
            <pc:docMk/>
            <pc:sldMk cId="3056543283" sldId="263"/>
            <ac:picMk id="8" creationId="{1981CD6F-E1F2-BA48-7CE8-23D3822FDCFC}"/>
          </ac:picMkLst>
        </pc:picChg>
      </pc:sldChg>
      <pc:sldChg chg="modSp add mod">
        <pc:chgData name="Kroll, Amy" userId="905b900f-b904-4e5a-8d83-d4d27e90a2d1" providerId="ADAL" clId="{82F08865-3135-478E-880C-59BFD8999D78}" dt="2023-10-31T16:44:01.019" v="2359" actId="20577"/>
        <pc:sldMkLst>
          <pc:docMk/>
          <pc:sldMk cId="1290501026" sldId="264"/>
        </pc:sldMkLst>
        <pc:graphicFrameChg chg="mod modGraphic">
          <ac:chgData name="Kroll, Amy" userId="905b900f-b904-4e5a-8d83-d4d27e90a2d1" providerId="ADAL" clId="{82F08865-3135-478E-880C-59BFD8999D78}" dt="2023-10-31T16:44:01.019" v="2359" actId="20577"/>
          <ac:graphicFrameMkLst>
            <pc:docMk/>
            <pc:sldMk cId="1290501026" sldId="264"/>
            <ac:graphicFrameMk id="4" creationId="{00000000-0000-0000-0000-000000000000}"/>
          </ac:graphicFrameMkLst>
        </pc:graphicFrameChg>
      </pc:sldChg>
      <pc:sldChg chg="modSp add mod">
        <pc:chgData name="Kroll, Amy" userId="905b900f-b904-4e5a-8d83-d4d27e90a2d1" providerId="ADAL" clId="{82F08865-3135-478E-880C-59BFD8999D78}" dt="2023-10-31T16:37:42.989" v="2315" actId="20577"/>
        <pc:sldMkLst>
          <pc:docMk/>
          <pc:sldMk cId="928073756" sldId="265"/>
        </pc:sldMkLst>
        <pc:graphicFrameChg chg="mod modGraphic">
          <ac:chgData name="Kroll, Amy" userId="905b900f-b904-4e5a-8d83-d4d27e90a2d1" providerId="ADAL" clId="{82F08865-3135-478E-880C-59BFD8999D78}" dt="2023-10-31T16:37:42.989" v="2315" actId="20577"/>
          <ac:graphicFrameMkLst>
            <pc:docMk/>
            <pc:sldMk cId="928073756" sldId="265"/>
            <ac:graphicFrameMk id="4" creationId="{00000000-0000-0000-0000-000000000000}"/>
          </ac:graphicFrameMkLst>
        </pc:graphicFrameChg>
      </pc:sldChg>
      <pc:sldChg chg="del">
        <pc:chgData name="Kroll, Amy" userId="905b900f-b904-4e5a-8d83-d4d27e90a2d1" providerId="ADAL" clId="{82F08865-3135-478E-880C-59BFD8999D78}" dt="2023-10-30T21:32:52.497" v="923" actId="2696"/>
        <pc:sldMkLst>
          <pc:docMk/>
          <pc:sldMk cId="2519374298" sldId="265"/>
        </pc:sldMkLst>
      </pc:sldChg>
      <pc:sldChg chg="modSp add mod">
        <pc:chgData name="Kroll, Amy" userId="905b900f-b904-4e5a-8d83-d4d27e90a2d1" providerId="ADAL" clId="{82F08865-3135-478E-880C-59BFD8999D78}" dt="2023-10-31T16:36:53.707" v="2309" actId="2164"/>
        <pc:sldMkLst>
          <pc:docMk/>
          <pc:sldMk cId="1270721735" sldId="266"/>
        </pc:sldMkLst>
        <pc:graphicFrameChg chg="mod modGraphic">
          <ac:chgData name="Kroll, Amy" userId="905b900f-b904-4e5a-8d83-d4d27e90a2d1" providerId="ADAL" clId="{82F08865-3135-478E-880C-59BFD8999D78}" dt="2023-10-31T16:36:53.707" v="2309" actId="2164"/>
          <ac:graphicFrameMkLst>
            <pc:docMk/>
            <pc:sldMk cId="1270721735" sldId="266"/>
            <ac:graphicFrameMk id="4" creationId="{00000000-0000-0000-0000-000000000000}"/>
          </ac:graphicFrameMkLst>
        </pc:graphicFrameChg>
      </pc:sldChg>
    </pc:docChg>
  </pc:docChgLst>
  <pc:docChgLst>
    <pc:chgData name="Kroll, Amy" userId="S::amy.kroll@biworldwide.com::905b900f-b904-4e5a-8d83-d4d27e90a2d1" providerId="AD" clId="Web-{513AD103-2623-A900-181C-CEA209ABF952}"/>
    <pc:docChg chg="modSld">
      <pc:chgData name="Kroll, Amy" userId="S::amy.kroll@biworldwide.com::905b900f-b904-4e5a-8d83-d4d27e90a2d1" providerId="AD" clId="Web-{513AD103-2623-A900-181C-CEA209ABF952}" dt="2023-10-31T18:10:32.624" v="75" actId="1076"/>
      <pc:docMkLst>
        <pc:docMk/>
      </pc:docMkLst>
      <pc:sldChg chg="modSp">
        <pc:chgData name="Kroll, Amy" userId="S::amy.kroll@biworldwide.com::905b900f-b904-4e5a-8d83-d4d27e90a2d1" providerId="AD" clId="Web-{513AD103-2623-A900-181C-CEA209ABF952}" dt="2023-10-31T18:10:32.624" v="75" actId="1076"/>
        <pc:sldMkLst>
          <pc:docMk/>
          <pc:sldMk cId="2313594854" sldId="261"/>
        </pc:sldMkLst>
        <pc:spChg chg="mod">
          <ac:chgData name="Kroll, Amy" userId="S::amy.kroll@biworldwide.com::905b900f-b904-4e5a-8d83-d4d27e90a2d1" providerId="AD" clId="Web-{513AD103-2623-A900-181C-CEA209ABF952}" dt="2023-10-31T18:10:32.624" v="75" actId="1076"/>
          <ac:spMkLst>
            <pc:docMk/>
            <pc:sldMk cId="2313594854" sldId="261"/>
            <ac:spMk id="4" creationId="{00000000-0000-0000-0000-000000000000}"/>
          </ac:spMkLst>
        </pc:spChg>
        <pc:spChg chg="mod">
          <ac:chgData name="Kroll, Amy" userId="S::amy.kroll@biworldwide.com::905b900f-b904-4e5a-8d83-d4d27e90a2d1" providerId="AD" clId="Web-{513AD103-2623-A900-181C-CEA209ABF952}" dt="2023-10-31T18:10:32.562" v="74" actId="1076"/>
          <ac:spMkLst>
            <pc:docMk/>
            <pc:sldMk cId="2313594854" sldId="261"/>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89908-375E-499B-86BB-025796804880}" type="datetimeFigureOut">
              <a:rPr lang="en-US" smtClean="0"/>
              <a:t>10/31/2023</a:t>
            </a:fld>
            <a:endParaRPr lang="en-US"/>
          </a:p>
        </p:txBody>
      </p:sp>
      <p:sp>
        <p:nvSpPr>
          <p:cNvPr id="4" name="Slide Image Placeholder 3"/>
          <p:cNvSpPr>
            <a:spLocks noGrp="1" noRot="1" noChangeAspect="1"/>
          </p:cNvSpPr>
          <p:nvPr>
            <p:ph type="sldImg" idx="2"/>
          </p:nvPr>
        </p:nvSpPr>
        <p:spPr>
          <a:xfrm>
            <a:off x="914400" y="685800"/>
            <a:ext cx="5029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8BE64-5B92-4FE6-8F26-6DBBF54732E1}" type="slidenum">
              <a:rPr lang="en-US" smtClean="0"/>
              <a:t>‹#›</a:t>
            </a:fld>
            <a:endParaRPr lang="en-US"/>
          </a:p>
        </p:txBody>
      </p:sp>
    </p:spTree>
    <p:extLst>
      <p:ext uri="{BB962C8B-B14F-4D97-AF65-F5344CB8AC3E}">
        <p14:creationId xmlns:p14="http://schemas.microsoft.com/office/powerpoint/2010/main" val="299806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341120" y="3886200"/>
            <a:ext cx="75438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341120" y="5124450"/>
            <a:ext cx="75438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040880" y="6355080"/>
            <a:ext cx="2514600" cy="365760"/>
          </a:xfrm>
        </p:spPr>
        <p:txBody>
          <a:bodyPr/>
          <a:lstStyle>
            <a:lvl1pPr>
              <a:defRPr sz="1400"/>
            </a:lvl1pPr>
          </a:lstStyle>
          <a:p>
            <a:fld id="{E588D876-3EA5-487E-9FD6-136858994C60}" type="datetimeFigureOut">
              <a:rPr lang="en-US" smtClean="0"/>
              <a:t>10/31/2023</a:t>
            </a:fld>
            <a:endParaRPr lang="en-US"/>
          </a:p>
        </p:txBody>
      </p:sp>
      <p:sp>
        <p:nvSpPr>
          <p:cNvPr id="17" name="Footer Placeholder 16"/>
          <p:cNvSpPr>
            <a:spLocks noGrp="1"/>
          </p:cNvSpPr>
          <p:nvPr>
            <p:ph type="ftr" sz="quarter" idx="11"/>
          </p:nvPr>
        </p:nvSpPr>
        <p:spPr>
          <a:xfrm>
            <a:off x="3188513" y="6355080"/>
            <a:ext cx="3822192" cy="365760"/>
          </a:xfrm>
        </p:spPr>
        <p:txBody>
          <a:bodyPr/>
          <a:lstStyle/>
          <a:p>
            <a:endParaRPr lang="en-US"/>
          </a:p>
        </p:txBody>
      </p:sp>
      <p:sp>
        <p:nvSpPr>
          <p:cNvPr id="29" name="Slide Number Placeholder 28"/>
          <p:cNvSpPr>
            <a:spLocks noGrp="1"/>
          </p:cNvSpPr>
          <p:nvPr>
            <p:ph type="sldNum" sz="quarter" idx="12"/>
          </p:nvPr>
        </p:nvSpPr>
        <p:spPr>
          <a:xfrm>
            <a:off x="1337767" y="6355080"/>
            <a:ext cx="1341120" cy="365760"/>
          </a:xfrm>
        </p:spPr>
        <p:txBody>
          <a:bodyPr/>
          <a:lstStyle/>
          <a:p>
            <a:fld id="{F640419D-CBA2-4EE8-BF97-FB2BC67F553C}" type="slidenum">
              <a:rPr lang="en-US" smtClean="0"/>
              <a:t>‹#›</a:t>
            </a:fld>
            <a:endParaRPr lang="en-US"/>
          </a:p>
        </p:txBody>
      </p:sp>
      <p:sp>
        <p:nvSpPr>
          <p:cNvPr id="21" name="Rectangle 20"/>
          <p:cNvSpPr/>
          <p:nvPr/>
        </p:nvSpPr>
        <p:spPr>
          <a:xfrm>
            <a:off x="995363" y="3648075"/>
            <a:ext cx="804672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1005840" y="5048250"/>
            <a:ext cx="804672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95363" y="3648075"/>
            <a:ext cx="25146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005840" y="5048250"/>
            <a:ext cx="25146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88D876-3EA5-487E-9FD6-136858994C60}"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0419D-CBA2-4EE8-BF97-FB2BC67F55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74639"/>
            <a:ext cx="22631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02920" y="274639"/>
            <a:ext cx="662178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88D876-3EA5-487E-9FD6-136858994C60}"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0419D-CBA2-4EE8-BF97-FB2BC67F553C}" type="slidenum">
              <a:rPr lang="en-US" smtClean="0"/>
              <a:t>‹#›</a:t>
            </a:fld>
            <a:endParaRPr lang="en-US"/>
          </a:p>
        </p:txBody>
      </p:sp>
      <p:sp>
        <p:nvSpPr>
          <p:cNvPr id="7" name="Straight Connector 6"/>
          <p:cNvSpPr>
            <a:spLocks noChangeShapeType="1"/>
          </p:cNvSpPr>
          <p:nvPr/>
        </p:nvSpPr>
        <p:spPr bwMode="auto">
          <a:xfrm>
            <a:off x="502920" y="6353175"/>
            <a:ext cx="90525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70553" y="6461460"/>
            <a:ext cx="190849" cy="13234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428517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588D876-3EA5-487E-9FD6-136858994C60}"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0419D-CBA2-4EE8-BF97-FB2BC67F553C}" type="slidenum">
              <a:rPr lang="en-US" smtClean="0"/>
              <a:t>‹#›</a:t>
            </a:fld>
            <a:endParaRPr lang="en-US"/>
          </a:p>
        </p:txBody>
      </p:sp>
      <p:sp>
        <p:nvSpPr>
          <p:cNvPr id="8" name="Content Placeholder 7"/>
          <p:cNvSpPr>
            <a:spLocks noGrp="1"/>
          </p:cNvSpPr>
          <p:nvPr>
            <p:ph sz="quarter" idx="1"/>
          </p:nvPr>
        </p:nvSpPr>
        <p:spPr>
          <a:xfrm>
            <a:off x="502920" y="1219200"/>
            <a:ext cx="905256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41120" y="2971800"/>
            <a:ext cx="75438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424940" y="4267200"/>
            <a:ext cx="745998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7040880" y="6355080"/>
            <a:ext cx="2514600" cy="365760"/>
          </a:xfrm>
        </p:spPr>
        <p:txBody>
          <a:bodyPr/>
          <a:lstStyle/>
          <a:p>
            <a:fld id="{E588D876-3EA5-487E-9FD6-136858994C60}" type="datetimeFigureOut">
              <a:rPr lang="en-US" smtClean="0"/>
              <a:t>10/31/2023</a:t>
            </a:fld>
            <a:endParaRPr lang="en-US"/>
          </a:p>
        </p:txBody>
      </p:sp>
      <p:sp>
        <p:nvSpPr>
          <p:cNvPr id="5" name="Footer Placeholder 4"/>
          <p:cNvSpPr>
            <a:spLocks noGrp="1"/>
          </p:cNvSpPr>
          <p:nvPr>
            <p:ph type="ftr" sz="quarter" idx="11"/>
          </p:nvPr>
        </p:nvSpPr>
        <p:spPr>
          <a:xfrm>
            <a:off x="3188513" y="6355080"/>
            <a:ext cx="3822192" cy="365760"/>
          </a:xfrm>
        </p:spPr>
        <p:txBody>
          <a:bodyPr/>
          <a:lstStyle/>
          <a:p>
            <a:endParaRPr lang="en-US"/>
          </a:p>
        </p:txBody>
      </p:sp>
      <p:sp>
        <p:nvSpPr>
          <p:cNvPr id="6" name="Slide Number Placeholder 5"/>
          <p:cNvSpPr>
            <a:spLocks noGrp="1"/>
          </p:cNvSpPr>
          <p:nvPr>
            <p:ph type="sldNum" sz="quarter" idx="12"/>
          </p:nvPr>
        </p:nvSpPr>
        <p:spPr>
          <a:xfrm>
            <a:off x="1176833" y="6355080"/>
            <a:ext cx="1673047" cy="365760"/>
          </a:xfrm>
        </p:spPr>
        <p:txBody>
          <a:bodyPr/>
          <a:lstStyle/>
          <a:p>
            <a:fld id="{F640419D-CBA2-4EE8-BF97-FB2BC67F553C}" type="slidenum">
              <a:rPr lang="en-US" smtClean="0"/>
              <a:t>‹#›</a:t>
            </a:fld>
            <a:endParaRPr lang="en-US"/>
          </a:p>
        </p:txBody>
      </p:sp>
      <p:sp>
        <p:nvSpPr>
          <p:cNvPr id="7" name="Rectangle 6"/>
          <p:cNvSpPr/>
          <p:nvPr/>
        </p:nvSpPr>
        <p:spPr>
          <a:xfrm>
            <a:off x="1005840" y="2819400"/>
            <a:ext cx="804672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1005840" y="2819400"/>
            <a:ext cx="25146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905256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588D876-3EA5-487E-9FD6-136858994C60}"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0419D-CBA2-4EE8-BF97-FB2BC67F553C}" type="slidenum">
              <a:rPr lang="en-US" smtClean="0"/>
              <a:t>‹#›</a:t>
            </a:fld>
            <a:endParaRPr lang="en-US"/>
          </a:p>
        </p:txBody>
      </p:sp>
      <p:sp>
        <p:nvSpPr>
          <p:cNvPr id="9" name="Content Placeholder 8"/>
          <p:cNvSpPr>
            <a:spLocks noGrp="1"/>
          </p:cNvSpPr>
          <p:nvPr>
            <p:ph sz="quarter" idx="1"/>
          </p:nvPr>
        </p:nvSpPr>
        <p:spPr>
          <a:xfrm>
            <a:off x="502920" y="1219200"/>
            <a:ext cx="444581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095418" y="1216152"/>
            <a:ext cx="444581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905256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502920" y="1285875"/>
            <a:ext cx="444420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13020" y="1295400"/>
            <a:ext cx="444595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88D876-3EA5-487E-9FD6-136858994C60}"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0419D-CBA2-4EE8-BF97-FB2BC67F553C}" type="slidenum">
              <a:rPr lang="en-US" smtClean="0"/>
              <a:t>‹#›</a:t>
            </a:fld>
            <a:endParaRPr lang="en-US"/>
          </a:p>
        </p:txBody>
      </p:sp>
      <p:sp>
        <p:nvSpPr>
          <p:cNvPr id="11" name="Content Placeholder 10"/>
          <p:cNvSpPr>
            <a:spLocks noGrp="1"/>
          </p:cNvSpPr>
          <p:nvPr>
            <p:ph sz="quarter" idx="2"/>
          </p:nvPr>
        </p:nvSpPr>
        <p:spPr>
          <a:xfrm>
            <a:off x="502920" y="2133600"/>
            <a:ext cx="444246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113020" y="2133600"/>
            <a:ext cx="444246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905256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588D876-3EA5-487E-9FD6-136858994C60}" type="datetimeFigureOut">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0419D-CBA2-4EE8-BF97-FB2BC67F553C}" type="slidenum">
              <a:rPr lang="en-US" smtClean="0"/>
              <a:t>‹#›</a:t>
            </a:fld>
            <a:endParaRPr lang="en-US"/>
          </a:p>
        </p:txBody>
      </p:sp>
      <p:sp>
        <p:nvSpPr>
          <p:cNvPr id="6" name="Isosceles Triangle 5"/>
          <p:cNvSpPr>
            <a:spLocks noChangeAspect="1"/>
          </p:cNvSpPr>
          <p:nvPr/>
        </p:nvSpPr>
        <p:spPr>
          <a:xfrm rot="5400000">
            <a:off x="470553" y="6461460"/>
            <a:ext cx="190849" cy="13234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8D876-3EA5-487E-9FD6-136858994C60}" type="datetimeFigureOut">
              <a:rPr lang="en-US" smtClean="0"/>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0419D-CBA2-4EE8-BF97-FB2BC67F553C}" type="slidenum">
              <a:rPr lang="en-US" smtClean="0"/>
              <a:t>‹#›</a:t>
            </a:fld>
            <a:endParaRPr lang="en-US"/>
          </a:p>
        </p:txBody>
      </p:sp>
      <p:sp>
        <p:nvSpPr>
          <p:cNvPr id="5" name="Straight Connector 4"/>
          <p:cNvSpPr>
            <a:spLocks noChangeShapeType="1"/>
          </p:cNvSpPr>
          <p:nvPr/>
        </p:nvSpPr>
        <p:spPr bwMode="auto">
          <a:xfrm>
            <a:off x="502920" y="6353175"/>
            <a:ext cx="90525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70553" y="6461460"/>
            <a:ext cx="190849" cy="13234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57060" y="304800"/>
            <a:ext cx="276606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957060" y="1219201"/>
            <a:ext cx="276606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588D876-3EA5-487E-9FD6-136858994C60}"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0419D-CBA2-4EE8-BF97-FB2BC67F553C}" type="slidenum">
              <a:rPr lang="en-US" smtClean="0"/>
              <a:t>‹#›</a:t>
            </a:fld>
            <a:endParaRPr lang="en-US"/>
          </a:p>
        </p:txBody>
      </p:sp>
      <p:sp>
        <p:nvSpPr>
          <p:cNvPr id="8" name="Straight Connector 7"/>
          <p:cNvSpPr>
            <a:spLocks noChangeShapeType="1"/>
          </p:cNvSpPr>
          <p:nvPr/>
        </p:nvSpPr>
        <p:spPr bwMode="auto">
          <a:xfrm>
            <a:off x="502920" y="6353175"/>
            <a:ext cx="90525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778462"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70553" y="6461460"/>
            <a:ext cx="190849" cy="13234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35280" y="304800"/>
            <a:ext cx="62865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00856"/>
            <a:ext cx="905256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502920" y="1905000"/>
            <a:ext cx="905256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p>
        </p:txBody>
      </p:sp>
      <p:sp>
        <p:nvSpPr>
          <p:cNvPr id="4" name="Text Placeholder 3"/>
          <p:cNvSpPr>
            <a:spLocks noGrp="1"/>
          </p:cNvSpPr>
          <p:nvPr>
            <p:ph type="body" sz="half" idx="2"/>
          </p:nvPr>
        </p:nvSpPr>
        <p:spPr>
          <a:xfrm>
            <a:off x="502920" y="1219200"/>
            <a:ext cx="905256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588D876-3EA5-487E-9FD6-136858994C60}"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0419D-CBA2-4EE8-BF97-FB2BC67F553C}" type="slidenum">
              <a:rPr lang="en-US" smtClean="0"/>
              <a:t>‹#›</a:t>
            </a:fld>
            <a:endParaRPr lang="en-US"/>
          </a:p>
        </p:txBody>
      </p:sp>
      <p:sp>
        <p:nvSpPr>
          <p:cNvPr id="8" name="Straight Connector 7"/>
          <p:cNvSpPr>
            <a:spLocks noChangeShapeType="1"/>
          </p:cNvSpPr>
          <p:nvPr/>
        </p:nvSpPr>
        <p:spPr bwMode="auto">
          <a:xfrm>
            <a:off x="502920" y="6353175"/>
            <a:ext cx="90525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70553" y="6461460"/>
            <a:ext cx="190849" cy="13234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502920" y="500856"/>
            <a:ext cx="201168"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02920" y="152400"/>
            <a:ext cx="905256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502920" y="1219200"/>
            <a:ext cx="905256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7040880" y="6356350"/>
            <a:ext cx="2517953" cy="365760"/>
          </a:xfrm>
          <a:prstGeom prst="rect">
            <a:avLst/>
          </a:prstGeom>
        </p:spPr>
        <p:txBody>
          <a:bodyPr vert="horz"/>
          <a:lstStyle>
            <a:lvl1pPr algn="l" eaLnBrk="1" latinLnBrk="0" hangingPunct="1">
              <a:defRPr kumimoji="0" sz="1400">
                <a:solidFill>
                  <a:schemeClr val="tx2"/>
                </a:solidFill>
              </a:defRPr>
            </a:lvl1pPr>
          </a:lstStyle>
          <a:p>
            <a:fld id="{E588D876-3EA5-487E-9FD6-136858994C60}" type="datetimeFigureOut">
              <a:rPr lang="en-US" smtClean="0"/>
              <a:t>10/31/2023</a:t>
            </a:fld>
            <a:endParaRPr lang="en-US"/>
          </a:p>
        </p:txBody>
      </p:sp>
      <p:sp>
        <p:nvSpPr>
          <p:cNvPr id="3" name="Footer Placeholder 2"/>
          <p:cNvSpPr>
            <a:spLocks noGrp="1"/>
          </p:cNvSpPr>
          <p:nvPr>
            <p:ph type="ftr" sz="quarter" idx="3"/>
          </p:nvPr>
        </p:nvSpPr>
        <p:spPr>
          <a:xfrm>
            <a:off x="3188513" y="6356350"/>
            <a:ext cx="385572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73913" y="6356350"/>
            <a:ext cx="2179320" cy="365760"/>
          </a:xfrm>
          <a:prstGeom prst="rect">
            <a:avLst/>
          </a:prstGeom>
        </p:spPr>
        <p:txBody>
          <a:bodyPr vert="horz"/>
          <a:lstStyle>
            <a:lvl1pPr algn="l" eaLnBrk="1" latinLnBrk="0" hangingPunct="1">
              <a:defRPr kumimoji="0" sz="1400">
                <a:solidFill>
                  <a:schemeClr val="tx2"/>
                </a:solidFill>
              </a:defRPr>
            </a:lvl1pPr>
          </a:lstStyle>
          <a:p>
            <a:fld id="{F640419D-CBA2-4EE8-BF97-FB2BC67F553C}" type="slidenum">
              <a:rPr lang="en-US" smtClean="0"/>
              <a:t>‹#›</a:t>
            </a:fld>
            <a:endParaRPr lang="en-US"/>
          </a:p>
        </p:txBody>
      </p:sp>
      <p:sp>
        <p:nvSpPr>
          <p:cNvPr id="28" name="Straight Connector 27"/>
          <p:cNvSpPr>
            <a:spLocks noChangeShapeType="1"/>
          </p:cNvSpPr>
          <p:nvPr/>
        </p:nvSpPr>
        <p:spPr bwMode="auto">
          <a:xfrm>
            <a:off x="502920" y="6353175"/>
            <a:ext cx="90525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502920" y="1143000"/>
            <a:ext cx="90525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70553" y="6461460"/>
            <a:ext cx="190849" cy="13234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FB00A9-817E-63A3-8E11-9AC321D57B60}"/>
              </a:ext>
            </a:extLst>
          </p:cNvPr>
          <p:cNvPicPr>
            <a:picLocks noChangeAspect="1"/>
          </p:cNvPicPr>
          <p:nvPr/>
        </p:nvPicPr>
        <p:blipFill>
          <a:blip r:embed="rId2"/>
          <a:stretch>
            <a:fillRect/>
          </a:stretch>
        </p:blipFill>
        <p:spPr>
          <a:xfrm>
            <a:off x="0" y="0"/>
            <a:ext cx="10058400" cy="5029200"/>
          </a:xfrm>
          <a:prstGeom prst="rect">
            <a:avLst/>
          </a:prstGeom>
        </p:spPr>
      </p:pic>
      <p:pic>
        <p:nvPicPr>
          <p:cNvPr id="8" name="Picture 7">
            <a:extLst>
              <a:ext uri="{FF2B5EF4-FFF2-40B4-BE49-F238E27FC236}">
                <a16:creationId xmlns:a16="http://schemas.microsoft.com/office/drawing/2014/main" id="{1981CD6F-E1F2-BA48-7CE8-23D3822FDCFC}"/>
              </a:ext>
            </a:extLst>
          </p:cNvPr>
          <p:cNvPicPr>
            <a:picLocks noChangeAspect="1"/>
          </p:cNvPicPr>
          <p:nvPr/>
        </p:nvPicPr>
        <p:blipFill>
          <a:blip r:embed="rId3"/>
          <a:stretch>
            <a:fillRect/>
          </a:stretch>
        </p:blipFill>
        <p:spPr>
          <a:xfrm>
            <a:off x="-685800" y="5257800"/>
            <a:ext cx="10566374" cy="1444838"/>
          </a:xfrm>
          <a:prstGeom prst="rect">
            <a:avLst/>
          </a:prstGeom>
        </p:spPr>
      </p:pic>
    </p:spTree>
    <p:extLst>
      <p:ext uri="{BB962C8B-B14F-4D97-AF65-F5344CB8AC3E}">
        <p14:creationId xmlns:p14="http://schemas.microsoft.com/office/powerpoint/2010/main" val="305654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86" y="304800"/>
            <a:ext cx="9052560" cy="838200"/>
          </a:xfrm>
        </p:spPr>
        <p:txBody>
          <a:bodyPr/>
          <a:lstStyle/>
          <a:p>
            <a:r>
              <a:rPr lang="en-US">
                <a:latin typeface="Agency FB" panose="020B0503020202020204" pitchFamily="34" charset="0"/>
              </a:rPr>
              <a:t>APP METRICS</a:t>
            </a:r>
          </a:p>
        </p:txBody>
      </p:sp>
      <p:graphicFrame>
        <p:nvGraphicFramePr>
          <p:cNvPr id="4" name="Table 3"/>
          <p:cNvGraphicFramePr>
            <a:graphicFrameLocks noGrp="1"/>
          </p:cNvGraphicFramePr>
          <p:nvPr>
            <p:extLst>
              <p:ext uri="{D42A27DB-BD31-4B8C-83A1-F6EECF244321}">
                <p14:modId xmlns:p14="http://schemas.microsoft.com/office/powerpoint/2010/main" val="1285161442"/>
              </p:ext>
            </p:extLst>
          </p:nvPr>
        </p:nvGraphicFramePr>
        <p:xfrm>
          <a:off x="1789935" y="1757946"/>
          <a:ext cx="6521138" cy="2672940"/>
        </p:xfrm>
        <a:graphic>
          <a:graphicData uri="http://schemas.openxmlformats.org/drawingml/2006/table">
            <a:tbl>
              <a:tblPr firstRow="1" bandRow="1">
                <a:tableStyleId>{5C22544A-7EE6-4342-B048-85BDC9FD1C3A}</a:tableStyleId>
              </a:tblPr>
              <a:tblGrid>
                <a:gridCol w="3309233">
                  <a:extLst>
                    <a:ext uri="{9D8B030D-6E8A-4147-A177-3AD203B41FA5}">
                      <a16:colId xmlns:a16="http://schemas.microsoft.com/office/drawing/2014/main" val="20000"/>
                    </a:ext>
                  </a:extLst>
                </a:gridCol>
                <a:gridCol w="3211905">
                  <a:extLst>
                    <a:ext uri="{9D8B030D-6E8A-4147-A177-3AD203B41FA5}">
                      <a16:colId xmlns:a16="http://schemas.microsoft.com/office/drawing/2014/main" val="20001"/>
                    </a:ext>
                  </a:extLst>
                </a:gridCol>
              </a:tblGrid>
              <a:tr h="445490">
                <a:tc gridSpan="2">
                  <a:txBody>
                    <a:bodyPr/>
                    <a:lstStyle/>
                    <a:p>
                      <a:pPr algn="ctr"/>
                      <a:r>
                        <a:rPr lang="en-US" sz="2000" dirty="0"/>
                        <a:t>APP</a:t>
                      </a:r>
                      <a:r>
                        <a:rPr lang="en-US" sz="2000" baseline="0" dirty="0"/>
                        <a:t> ACTIVATIONS BY REG TYPE</a:t>
                      </a:r>
                      <a:endParaRPr lang="en-US" sz="2000" dirty="0"/>
                    </a:p>
                  </a:txBody>
                  <a:tcPr marL="98758" marR="98758"/>
                </a:tc>
                <a:tc hMerge="1">
                  <a:txBody>
                    <a:bodyPr/>
                    <a:lstStyle/>
                    <a:p>
                      <a:endParaRPr lang="en-US" dirty="0"/>
                    </a:p>
                  </a:txBody>
                  <a:tcPr/>
                </a:tc>
                <a:extLst>
                  <a:ext uri="{0D108BD9-81ED-4DB2-BD59-A6C34878D82A}">
                    <a16:rowId xmlns:a16="http://schemas.microsoft.com/office/drawing/2014/main" val="10000"/>
                  </a:ext>
                </a:extLst>
              </a:tr>
              <a:tr h="445490">
                <a:tc>
                  <a:txBody>
                    <a:bodyPr/>
                    <a:lstStyle/>
                    <a:p>
                      <a:pPr algn="ctr"/>
                      <a:r>
                        <a:rPr lang="en-US" sz="1800" dirty="0"/>
                        <a:t>Participant (non-$10mm Club)</a:t>
                      </a:r>
                    </a:p>
                  </a:txBody>
                  <a:tcPr marL="98758" marR="98758"/>
                </a:tc>
                <a:tc>
                  <a:txBody>
                    <a:bodyPr/>
                    <a:lstStyle/>
                    <a:p>
                      <a:pPr algn="ctr"/>
                      <a:r>
                        <a:rPr lang="en-US" sz="1800" dirty="0"/>
                        <a:t>100% (of Participants activated)</a:t>
                      </a:r>
                    </a:p>
                  </a:txBody>
                  <a:tcPr marL="98758" marR="98758"/>
                </a:tc>
                <a:extLst>
                  <a:ext uri="{0D108BD9-81ED-4DB2-BD59-A6C34878D82A}">
                    <a16:rowId xmlns:a16="http://schemas.microsoft.com/office/drawing/2014/main" val="10001"/>
                  </a:ext>
                </a:extLst>
              </a:tr>
              <a:tr h="445490">
                <a:tc>
                  <a:txBody>
                    <a:bodyPr/>
                    <a:lstStyle/>
                    <a:p>
                      <a:pPr algn="ctr"/>
                      <a:r>
                        <a:rPr lang="en-US" sz="1800" dirty="0"/>
                        <a:t>Winner ($10mm Club)</a:t>
                      </a:r>
                    </a:p>
                  </a:txBody>
                  <a:tcPr marL="98758" marR="9875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100%</a:t>
                      </a:r>
                    </a:p>
                  </a:txBody>
                  <a:tcPr marL="98758" marR="98758"/>
                </a:tc>
                <a:extLst>
                  <a:ext uri="{0D108BD9-81ED-4DB2-BD59-A6C34878D82A}">
                    <a16:rowId xmlns:a16="http://schemas.microsoft.com/office/drawing/2014/main" val="10002"/>
                  </a:ext>
                </a:extLst>
              </a:tr>
              <a:tr h="445490">
                <a:tc>
                  <a:txBody>
                    <a:bodyPr/>
                    <a:lstStyle/>
                    <a:p>
                      <a:pPr algn="ctr"/>
                      <a:r>
                        <a:rPr lang="en-US" sz="1800" dirty="0"/>
                        <a:t>Guest</a:t>
                      </a:r>
                    </a:p>
                  </a:txBody>
                  <a:tcPr marL="98758" marR="9875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100%</a:t>
                      </a:r>
                    </a:p>
                  </a:txBody>
                  <a:tcPr marL="98758" marR="98758"/>
                </a:tc>
                <a:extLst>
                  <a:ext uri="{0D108BD9-81ED-4DB2-BD59-A6C34878D82A}">
                    <a16:rowId xmlns:a16="http://schemas.microsoft.com/office/drawing/2014/main" val="10003"/>
                  </a:ext>
                </a:extLst>
              </a:tr>
              <a:tr h="445490">
                <a:tc>
                  <a:txBody>
                    <a:bodyPr/>
                    <a:lstStyle/>
                    <a:p>
                      <a:pPr algn="ctr"/>
                      <a:r>
                        <a:rPr lang="en-US" sz="1800" dirty="0"/>
                        <a:t>Winner Guest</a:t>
                      </a:r>
                    </a:p>
                  </a:txBody>
                  <a:tcPr marL="98758" marR="9875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100%</a:t>
                      </a:r>
                    </a:p>
                  </a:txBody>
                  <a:tcPr marL="98758" marR="98758"/>
                </a:tc>
                <a:extLst>
                  <a:ext uri="{0D108BD9-81ED-4DB2-BD59-A6C34878D82A}">
                    <a16:rowId xmlns:a16="http://schemas.microsoft.com/office/drawing/2014/main" val="2899336123"/>
                  </a:ext>
                </a:extLst>
              </a:tr>
              <a:tr h="445490">
                <a:tc>
                  <a:txBody>
                    <a:bodyPr/>
                    <a:lstStyle/>
                    <a:p>
                      <a:pPr algn="ctr"/>
                      <a:r>
                        <a:rPr lang="en-US" sz="1800" b="1" dirty="0"/>
                        <a:t>TOTAL (All Reg Types)</a:t>
                      </a:r>
                    </a:p>
                  </a:txBody>
                  <a:tcPr marL="98758" marR="98758"/>
                </a:tc>
                <a:tc>
                  <a:txBody>
                    <a:bodyPr/>
                    <a:lstStyle/>
                    <a:p>
                      <a:pPr algn="ctr"/>
                      <a:r>
                        <a:rPr lang="en-US" sz="1800" b="1" dirty="0"/>
                        <a:t>100% (Woot woot!)</a:t>
                      </a:r>
                    </a:p>
                  </a:txBody>
                  <a:tcPr marL="98758" marR="9875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766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gency FB" panose="020B0503020202020204" pitchFamily="34" charset="0"/>
              </a:rPr>
              <a:t>APP METRICS</a:t>
            </a:r>
            <a:endParaRPr lang="en-US"/>
          </a:p>
        </p:txBody>
      </p:sp>
      <p:sp>
        <p:nvSpPr>
          <p:cNvPr id="4" name="TextBox 3"/>
          <p:cNvSpPr txBox="1"/>
          <p:nvPr/>
        </p:nvSpPr>
        <p:spPr>
          <a:xfrm>
            <a:off x="476026" y="1408937"/>
            <a:ext cx="4921433" cy="5478423"/>
          </a:xfrm>
          <a:prstGeom prst="rect">
            <a:avLst/>
          </a:prstGeom>
          <a:noFill/>
        </p:spPr>
        <p:txBody>
          <a:bodyPr wrap="square" lIns="91440" tIns="45720" rIns="91440" bIns="45720" rtlCol="0" anchor="t">
            <a:spAutoFit/>
          </a:bodyPr>
          <a:lstStyle/>
          <a:p>
            <a:r>
              <a:rPr lang="en-US" sz="1400" b="1" dirty="0">
                <a:latin typeface="Arial"/>
                <a:cs typeface="Arial"/>
              </a:rPr>
              <a:t>Active Users by day:</a:t>
            </a:r>
          </a:p>
          <a:p>
            <a:r>
              <a:rPr lang="en-US" sz="1400" b="1" dirty="0">
                <a:latin typeface="Arial"/>
                <a:cs typeface="Arial"/>
              </a:rPr>
              <a:t>	</a:t>
            </a:r>
            <a:r>
              <a:rPr lang="en-US" sz="1400" dirty="0">
                <a:latin typeface="Arial"/>
                <a:cs typeface="Arial"/>
              </a:rPr>
              <a:t>Saturday, Oct. 14 – </a:t>
            </a:r>
            <a:r>
              <a:rPr lang="en-US" sz="1400" b="1" dirty="0">
                <a:latin typeface="Arial"/>
                <a:cs typeface="Arial"/>
              </a:rPr>
              <a:t>115</a:t>
            </a:r>
          </a:p>
          <a:p>
            <a:r>
              <a:rPr lang="en-US" sz="1400" dirty="0">
                <a:latin typeface="Arial"/>
                <a:cs typeface="Arial"/>
              </a:rPr>
              <a:t>	Sunday, Oct. 15 – </a:t>
            </a:r>
            <a:r>
              <a:rPr lang="en-US" sz="1400" b="1" dirty="0">
                <a:latin typeface="Arial"/>
                <a:cs typeface="Arial"/>
              </a:rPr>
              <a:t>154</a:t>
            </a:r>
          </a:p>
          <a:p>
            <a:r>
              <a:rPr lang="en-US" sz="1400" dirty="0">
                <a:latin typeface="Arial"/>
                <a:cs typeface="Arial"/>
              </a:rPr>
              <a:t>	Monday, Oct. 16 – </a:t>
            </a:r>
            <a:r>
              <a:rPr lang="en-US" sz="1400" b="1" dirty="0">
                <a:latin typeface="Arial"/>
                <a:cs typeface="Arial"/>
              </a:rPr>
              <a:t>167</a:t>
            </a:r>
          </a:p>
          <a:p>
            <a:r>
              <a:rPr lang="en-US" sz="1400" dirty="0">
                <a:latin typeface="Arial"/>
                <a:cs typeface="Arial"/>
              </a:rPr>
              <a:t>	Tuesday, Oct. 17 – </a:t>
            </a:r>
            <a:r>
              <a:rPr lang="en-US" sz="1400" b="1" dirty="0">
                <a:latin typeface="Arial"/>
                <a:cs typeface="Arial"/>
              </a:rPr>
              <a:t>156</a:t>
            </a:r>
          </a:p>
          <a:p>
            <a:r>
              <a:rPr lang="en-US" sz="1400" dirty="0">
                <a:latin typeface="Arial"/>
                <a:cs typeface="Arial"/>
              </a:rPr>
              <a:t>	Wednesday, Oct. 18 – </a:t>
            </a:r>
            <a:r>
              <a:rPr lang="en-US" sz="1400" b="1" dirty="0">
                <a:latin typeface="Arial"/>
                <a:cs typeface="Arial"/>
              </a:rPr>
              <a:t>162</a:t>
            </a:r>
          </a:p>
          <a:p>
            <a:r>
              <a:rPr lang="en-US" sz="1400" dirty="0">
                <a:latin typeface="Arial"/>
                <a:cs typeface="Arial"/>
              </a:rPr>
              <a:t>	Thursday, Oct. 19 – </a:t>
            </a:r>
            <a:r>
              <a:rPr lang="en-US" sz="1400" b="1" dirty="0">
                <a:latin typeface="Arial"/>
                <a:cs typeface="Arial"/>
              </a:rPr>
              <a:t>163</a:t>
            </a:r>
          </a:p>
          <a:p>
            <a:r>
              <a:rPr lang="en-US" sz="1400" dirty="0">
                <a:latin typeface="Arial"/>
                <a:cs typeface="Arial"/>
              </a:rPr>
              <a:t>	Friday, Oct. 20 – </a:t>
            </a:r>
            <a:r>
              <a:rPr lang="en-US" sz="1400" b="1" dirty="0">
                <a:latin typeface="Arial"/>
                <a:cs typeface="Arial"/>
              </a:rPr>
              <a:t>162</a:t>
            </a:r>
          </a:p>
          <a:p>
            <a:r>
              <a:rPr lang="en-US" sz="1400" dirty="0">
                <a:latin typeface="Arial"/>
                <a:cs typeface="Arial"/>
              </a:rPr>
              <a:t>	Saturday, Oct. 21 - </a:t>
            </a:r>
            <a:r>
              <a:rPr lang="en-US" sz="1400" b="1" dirty="0">
                <a:latin typeface="Arial"/>
                <a:cs typeface="Arial"/>
              </a:rPr>
              <a:t>131</a:t>
            </a:r>
          </a:p>
          <a:p>
            <a:endParaRPr lang="en-US" sz="1400">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a:p>
            <a:r>
              <a:rPr lang="en-US" sz="1400" b="1" dirty="0">
                <a:latin typeface="Arial"/>
                <a:cs typeface="Arial"/>
              </a:rPr>
              <a:t>226 activity changes </a:t>
            </a:r>
            <a:r>
              <a:rPr lang="en-US" sz="1400" dirty="0">
                <a:latin typeface="Arial"/>
                <a:cs typeface="Arial"/>
              </a:rPr>
              <a:t>in the app</a:t>
            </a:r>
          </a:p>
          <a:p>
            <a:r>
              <a:rPr lang="en-US" sz="1400" b="1" dirty="0">
                <a:latin typeface="Arial"/>
                <a:cs typeface="Arial"/>
              </a:rPr>
              <a:t>121 conversations </a:t>
            </a:r>
            <a:r>
              <a:rPr lang="en-US" sz="1400" dirty="0">
                <a:latin typeface="Arial"/>
                <a:cs typeface="Arial"/>
              </a:rPr>
              <a:t>with Event Staff in app </a:t>
            </a:r>
            <a:endParaRPr lang="en-US" sz="1400">
              <a:latin typeface="Arial" panose="020B0604020202020204" pitchFamily="34" charset="0"/>
              <a:cs typeface="Arial" panose="020B0604020202020204" pitchFamily="34" charset="0"/>
            </a:endParaRPr>
          </a:p>
          <a:p>
            <a:pPr marL="742950" lvl="1" indent="-285750">
              <a:buFont typeface="Arial"/>
              <a:buChar char="•"/>
            </a:pPr>
            <a:r>
              <a:rPr lang="en-US" sz="1400" dirty="0">
                <a:latin typeface="Arial"/>
                <a:cs typeface="Arial"/>
              </a:rPr>
              <a:t>63 conversations in last year's app</a:t>
            </a:r>
            <a:endParaRPr lang="en-US" sz="1400" dirty="0">
              <a:latin typeface="Arial" panose="020B0604020202020204" pitchFamily="34" charset="0"/>
              <a:cs typeface="Arial" panose="020B0604020202020204" pitchFamily="34" charset="0"/>
            </a:endParaRPr>
          </a:p>
          <a:p>
            <a:endParaRPr lang="en-US" sz="1400" b="1">
              <a:latin typeface="Arial" panose="020B0604020202020204" pitchFamily="34" charset="0"/>
              <a:cs typeface="Arial" panose="020B0604020202020204" pitchFamily="34" charset="0"/>
            </a:endParaRPr>
          </a:p>
          <a:p>
            <a:endParaRPr lang="en-US" sz="1400" b="1">
              <a:latin typeface="Arial" panose="020B0604020202020204" pitchFamily="34" charset="0"/>
              <a:cs typeface="Arial" panose="020B0604020202020204" pitchFamily="34" charset="0"/>
            </a:endParaRPr>
          </a:p>
          <a:p>
            <a:r>
              <a:rPr lang="en-US" sz="1400" b="1" dirty="0">
                <a:latin typeface="Arial"/>
                <a:cs typeface="Arial"/>
              </a:rPr>
              <a:t>Top Sessions:</a:t>
            </a:r>
          </a:p>
          <a:p>
            <a:pPr marL="800100" lvl="1" indent="-342900">
              <a:buFont typeface="+mj-lt"/>
              <a:buAutoNum type="arabicPeriod"/>
            </a:pPr>
            <a:r>
              <a:rPr lang="en-US" sz="1400" dirty="0">
                <a:latin typeface="Arial"/>
                <a:cs typeface="Arial"/>
              </a:rPr>
              <a:t>A Monaco Welcome! – </a:t>
            </a:r>
            <a:r>
              <a:rPr lang="en-US" sz="1400" b="1" dirty="0">
                <a:latin typeface="Arial"/>
                <a:cs typeface="Arial"/>
              </a:rPr>
              <a:t>351 views</a:t>
            </a:r>
          </a:p>
          <a:p>
            <a:pPr marL="800100" lvl="1" indent="-342900">
              <a:buFont typeface="+mj-lt"/>
              <a:buAutoNum type="arabicPeriod"/>
            </a:pPr>
            <a:r>
              <a:rPr lang="en-US" sz="1400" dirty="0">
                <a:latin typeface="Arial"/>
                <a:cs typeface="Arial"/>
              </a:rPr>
              <a:t>A Royal Evening at the Yacht – </a:t>
            </a:r>
            <a:r>
              <a:rPr lang="en-US" sz="1400" b="1" dirty="0">
                <a:latin typeface="Arial"/>
                <a:cs typeface="Arial"/>
              </a:rPr>
              <a:t>311 views</a:t>
            </a:r>
          </a:p>
          <a:p>
            <a:pPr marL="800100" lvl="1" indent="-342900">
              <a:buFont typeface="+mj-lt"/>
              <a:buAutoNum type="arabicPeriod"/>
            </a:pPr>
            <a:r>
              <a:rPr lang="en-US" sz="1400" dirty="0">
                <a:latin typeface="Arial"/>
                <a:cs typeface="Arial"/>
              </a:rPr>
              <a:t>Chateau St. Roseline Dinner – </a:t>
            </a:r>
            <a:r>
              <a:rPr lang="en-US" sz="1400" b="1" dirty="0">
                <a:latin typeface="Arial"/>
                <a:cs typeface="Arial"/>
              </a:rPr>
              <a:t>304 views</a:t>
            </a:r>
          </a:p>
          <a:p>
            <a:pPr marL="800100" lvl="1" indent="-342900">
              <a:buFont typeface="+mj-lt"/>
              <a:buAutoNum type="arabicPeriod"/>
            </a:pPr>
            <a:r>
              <a:rPr lang="en-US" sz="1400" dirty="0">
                <a:latin typeface="Arial"/>
                <a:cs typeface="Arial"/>
              </a:rPr>
              <a:t>Mediterranean Catamaran Sail – </a:t>
            </a:r>
            <a:r>
              <a:rPr lang="en-US" sz="1400" b="1" dirty="0">
                <a:latin typeface="Arial"/>
                <a:cs typeface="Arial"/>
              </a:rPr>
              <a:t>176 views</a:t>
            </a:r>
          </a:p>
          <a:p>
            <a:endParaRPr lang="en-US" sz="1400" b="1">
              <a:solidFill>
                <a:srgbClr val="FF0000"/>
              </a:solidFill>
              <a:latin typeface="Arial" panose="020B0604020202020204" pitchFamily="34" charset="0"/>
              <a:cs typeface="Arial" panose="020B0604020202020204" pitchFamily="34" charset="0"/>
            </a:endParaRPr>
          </a:p>
          <a:p>
            <a:endParaRPr lang="en-US" sz="1400" b="1">
              <a:solidFill>
                <a:srgbClr val="FF0000"/>
              </a:solidFill>
              <a:latin typeface="Arial" panose="020B0604020202020204" pitchFamily="34" charset="0"/>
              <a:cs typeface="Arial" panose="020B0604020202020204" pitchFamily="34" charset="0"/>
            </a:endParaRPr>
          </a:p>
          <a:p>
            <a:endParaRPr lang="en-US" sz="1400" b="1">
              <a:solidFill>
                <a:srgbClr val="FF0000"/>
              </a:solidFill>
              <a:latin typeface="Arial" panose="020B0604020202020204" pitchFamily="34" charset="0"/>
              <a:cs typeface="Arial" panose="020B0604020202020204" pitchFamily="34" charset="0"/>
            </a:endParaRPr>
          </a:p>
          <a:p>
            <a:endParaRPr lang="en-US" sz="140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4621306" y="1418462"/>
            <a:ext cx="5227603" cy="4401205"/>
          </a:xfrm>
          <a:prstGeom prst="rect">
            <a:avLst/>
          </a:prstGeom>
        </p:spPr>
        <p:txBody>
          <a:bodyPr wrap="square">
            <a:spAutoFit/>
          </a:bodyPr>
          <a:lstStyle/>
          <a:p>
            <a:r>
              <a:rPr lang="en-US" sz="1400" b="1">
                <a:latin typeface="Arial" panose="020B0604020202020204" pitchFamily="34" charset="0"/>
                <a:cs typeface="Arial" panose="020B0604020202020204" pitchFamily="34" charset="0"/>
              </a:rPr>
              <a:t>Most active pages:</a:t>
            </a:r>
          </a:p>
          <a:p>
            <a:endParaRPr lang="en-US" sz="1400">
              <a:latin typeface="Arial" panose="020B0604020202020204" pitchFamily="34" charset="0"/>
              <a:cs typeface="Arial" panose="020B0604020202020204" pitchFamily="34" charset="0"/>
            </a:endParaRPr>
          </a:p>
          <a:p>
            <a:pPr marL="800100" lvl="1" indent="-342900">
              <a:buFont typeface="+mj-lt"/>
              <a:buAutoNum type="arabicPeriod"/>
            </a:pPr>
            <a:r>
              <a:rPr lang="en-US" sz="1400">
                <a:latin typeface="Arial" panose="020B0604020202020204" pitchFamily="34" charset="0"/>
                <a:cs typeface="Arial" panose="020B0604020202020204" pitchFamily="34" charset="0"/>
              </a:rPr>
              <a:t>Departure Information – </a:t>
            </a:r>
            <a:r>
              <a:rPr lang="en-US" sz="1400" b="1">
                <a:latin typeface="Arial" panose="020B0604020202020204" pitchFamily="34" charset="0"/>
                <a:cs typeface="Arial" panose="020B0604020202020204" pitchFamily="34" charset="0"/>
              </a:rPr>
              <a:t>387 interactions</a:t>
            </a:r>
          </a:p>
          <a:p>
            <a:pPr marL="800100" lvl="1" indent="-342900">
              <a:buFont typeface="+mj-lt"/>
              <a:buAutoNum type="arabicPeriod"/>
            </a:pPr>
            <a:r>
              <a:rPr lang="en-US" sz="1400">
                <a:latin typeface="Arial" panose="020B0604020202020204" pitchFamily="34" charset="0"/>
                <a:cs typeface="Arial" panose="020B0604020202020204" pitchFamily="34" charset="0"/>
              </a:rPr>
              <a:t>Activity Information  –</a:t>
            </a:r>
            <a:r>
              <a:rPr lang="en-US" sz="1400" b="1">
                <a:latin typeface="Arial" panose="020B0604020202020204" pitchFamily="34" charset="0"/>
                <a:cs typeface="Arial" panose="020B0604020202020204" pitchFamily="34" charset="0"/>
              </a:rPr>
              <a:t> 382 interactions</a:t>
            </a:r>
          </a:p>
          <a:p>
            <a:pPr marL="800100" lvl="1" indent="-342900">
              <a:buFont typeface="+mj-lt"/>
              <a:buAutoNum type="arabicPeriod"/>
            </a:pPr>
            <a:r>
              <a:rPr lang="en-US" sz="1400">
                <a:latin typeface="Arial" panose="020B0604020202020204" pitchFamily="34" charset="0"/>
                <a:cs typeface="Arial" panose="020B0604020202020204" pitchFamily="34" charset="0"/>
              </a:rPr>
              <a:t>Dine Around/Activity Changing – </a:t>
            </a:r>
            <a:r>
              <a:rPr lang="en-US" sz="1400" b="1">
                <a:latin typeface="Arial" panose="020B0604020202020204" pitchFamily="34" charset="0"/>
                <a:cs typeface="Arial" panose="020B0604020202020204" pitchFamily="34" charset="0"/>
              </a:rPr>
              <a:t>291 interactions</a:t>
            </a:r>
          </a:p>
          <a:p>
            <a:pPr marL="800100" lvl="1" indent="-342900">
              <a:buFont typeface="+mj-lt"/>
              <a:buAutoNum type="arabicPeriod"/>
            </a:pPr>
            <a:r>
              <a:rPr lang="en-US" sz="1400">
                <a:latin typeface="Arial" panose="020B0604020202020204" pitchFamily="34" charset="0"/>
                <a:cs typeface="Arial" panose="020B0604020202020204" pitchFamily="34" charset="0"/>
              </a:rPr>
              <a:t>Provence to Monte Carlo Transfer </a:t>
            </a:r>
            <a:r>
              <a:rPr lang="en-US" sz="1400" b="1">
                <a:latin typeface="Arial" panose="020B0604020202020204" pitchFamily="34" charset="0"/>
                <a:cs typeface="Arial" panose="020B0604020202020204" pitchFamily="34" charset="0"/>
              </a:rPr>
              <a:t>– 282 interactions</a:t>
            </a:r>
          </a:p>
          <a:p>
            <a:endParaRPr lang="en-US" sz="1400" b="1">
              <a:latin typeface="Arial" panose="020B0604020202020204" pitchFamily="34" charset="0"/>
              <a:cs typeface="Arial" panose="020B0604020202020204" pitchFamily="34" charset="0"/>
            </a:endParaRPr>
          </a:p>
          <a:p>
            <a:pPr marL="800100" lvl="1" indent="-342900">
              <a:buFont typeface="+mj-lt"/>
              <a:buAutoNum type="arabicPeriod"/>
            </a:pPr>
            <a:endParaRPr lang="en-US" sz="1400" b="1">
              <a:latin typeface="Arial" panose="020B0604020202020204" pitchFamily="34" charset="0"/>
              <a:cs typeface="Arial" panose="020B0604020202020204" pitchFamily="34" charset="0"/>
            </a:endParaRPr>
          </a:p>
          <a:p>
            <a:pPr lvl="1"/>
            <a:endParaRPr lang="en-US" sz="1400" b="1">
              <a:latin typeface="Arial" panose="020B0604020202020204" pitchFamily="34" charset="0"/>
              <a:cs typeface="Arial" panose="020B0604020202020204" pitchFamily="34" charset="0"/>
            </a:endParaRPr>
          </a:p>
          <a:p>
            <a:r>
              <a:rPr lang="en-US" sz="1400" b="1">
                <a:latin typeface="Arial" panose="020B0604020202020204" pitchFamily="34" charset="0"/>
                <a:cs typeface="Arial" panose="020B0604020202020204" pitchFamily="34" charset="0"/>
              </a:rPr>
              <a:t>Event Feed</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268 posts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185 photos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6 videos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66 unique participants posting</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73 comments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1,681 “likes”</a:t>
            </a:r>
          </a:p>
          <a:p>
            <a:pPr lvl="1"/>
            <a:endParaRPr lang="en-US" sz="1400" b="1">
              <a:latin typeface="Arial" panose="020B0604020202020204" pitchFamily="34" charset="0"/>
              <a:cs typeface="Arial" panose="020B0604020202020204" pitchFamily="34" charset="0"/>
            </a:endParaRPr>
          </a:p>
          <a:p>
            <a:pPr marL="800100" lvl="1" indent="-342900">
              <a:buFont typeface="+mj-lt"/>
              <a:buAutoNum type="arabicPeriod"/>
            </a:pPr>
            <a:endParaRPr lang="en-US" sz="1400" b="1">
              <a:solidFill>
                <a:srgbClr val="FF0000"/>
              </a:solidFill>
              <a:latin typeface="Arial" panose="020B0604020202020204" pitchFamily="34" charset="0"/>
              <a:cs typeface="Arial" panose="020B0604020202020204" pitchFamily="34" charset="0"/>
            </a:endParaRPr>
          </a:p>
          <a:p>
            <a:pPr lvl="1"/>
            <a:endParaRPr lang="en-US" sz="1400">
              <a:solidFill>
                <a:srgbClr val="FF0000"/>
              </a:solidFill>
              <a:latin typeface="Arial" panose="020B0604020202020204" pitchFamily="34" charset="0"/>
              <a:cs typeface="Arial" panose="020B0604020202020204" pitchFamily="34" charset="0"/>
            </a:endParaRPr>
          </a:p>
          <a:p>
            <a:endParaRPr lang="en-US" sz="1400" b="1">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Box 6"/>
          <p:cNvSpPr txBox="1"/>
          <p:nvPr/>
        </p:nvSpPr>
        <p:spPr>
          <a:xfrm>
            <a:off x="6021231" y="6398335"/>
            <a:ext cx="3733394"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1200" i="1">
                <a:solidFill>
                  <a:schemeClr val="tx2"/>
                </a:solidFill>
                <a:latin typeface="Arial" panose="020B0604020202020204" pitchFamily="34" charset="0"/>
                <a:cs typeface="Arial" panose="020B0604020202020204" pitchFamily="34" charset="0"/>
                <a:sym typeface="Helvetica Light"/>
              </a:rPr>
              <a:t>**Interactions = “tapping” on a content item in the app</a:t>
            </a:r>
          </a:p>
        </p:txBody>
      </p:sp>
      <p:sp>
        <p:nvSpPr>
          <p:cNvPr id="8" name="TextBox 7">
            <a:extLst>
              <a:ext uri="{FF2B5EF4-FFF2-40B4-BE49-F238E27FC236}">
                <a16:creationId xmlns:a16="http://schemas.microsoft.com/office/drawing/2014/main" id="{E1225B8D-0409-4310-9EC9-5904C0BAF78A}"/>
              </a:ext>
            </a:extLst>
          </p:cNvPr>
          <p:cNvSpPr txBox="1"/>
          <p:nvPr/>
        </p:nvSpPr>
        <p:spPr>
          <a:xfrm>
            <a:off x="990600" y="6403465"/>
            <a:ext cx="4800600" cy="276999"/>
          </a:xfrm>
          <a:prstGeom prst="rect">
            <a:avLst/>
          </a:prstGeom>
          <a:noFill/>
        </p:spPr>
        <p:txBody>
          <a:bodyPr wrap="square" rtlCol="0">
            <a:spAutoFit/>
          </a:bodyPr>
          <a:lstStyle/>
          <a:p>
            <a:r>
              <a:rPr lang="en-US" sz="1200" i="1">
                <a:solidFill>
                  <a:schemeClr val="tx2"/>
                </a:solidFill>
                <a:latin typeface="Arial" panose="020B0604020202020204" pitchFamily="34" charset="0"/>
                <a:cs typeface="Arial" panose="020B0604020202020204" pitchFamily="34" charset="0"/>
              </a:rPr>
              <a:t>*Metrics are based on the activity in the app during the event dates</a:t>
            </a:r>
            <a:endParaRPr lang="en-US" sz="1200">
              <a:solidFill>
                <a:schemeClr val="tx2"/>
              </a:solidFill>
            </a:endParaRPr>
          </a:p>
        </p:txBody>
      </p:sp>
    </p:spTree>
    <p:extLst>
      <p:ext uri="{BB962C8B-B14F-4D97-AF65-F5344CB8AC3E}">
        <p14:creationId xmlns:p14="http://schemas.microsoft.com/office/powerpoint/2010/main" val="231359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gency FB" panose="020B0503020202020204" pitchFamily="34" charset="0"/>
              </a:rPr>
              <a:t>PUSH MESSAGE READS</a:t>
            </a:r>
          </a:p>
        </p:txBody>
      </p:sp>
      <p:graphicFrame>
        <p:nvGraphicFramePr>
          <p:cNvPr id="4" name="Table 3"/>
          <p:cNvGraphicFramePr>
            <a:graphicFrameLocks noGrp="1"/>
          </p:cNvGraphicFramePr>
          <p:nvPr>
            <p:extLst>
              <p:ext uri="{D42A27DB-BD31-4B8C-83A1-F6EECF244321}">
                <p14:modId xmlns:p14="http://schemas.microsoft.com/office/powerpoint/2010/main" val="541254365"/>
              </p:ext>
            </p:extLst>
          </p:nvPr>
        </p:nvGraphicFramePr>
        <p:xfrm>
          <a:off x="1447800" y="1418700"/>
          <a:ext cx="6955156" cy="4480560"/>
        </p:xfrm>
        <a:graphic>
          <a:graphicData uri="http://schemas.openxmlformats.org/drawingml/2006/table">
            <a:tbl>
              <a:tblPr firstRow="1" bandRow="1">
                <a:tableStyleId>{5C22544A-7EE6-4342-B048-85BDC9FD1C3A}</a:tableStyleId>
              </a:tblPr>
              <a:tblGrid>
                <a:gridCol w="756483">
                  <a:extLst>
                    <a:ext uri="{9D8B030D-6E8A-4147-A177-3AD203B41FA5}">
                      <a16:colId xmlns:a16="http://schemas.microsoft.com/office/drawing/2014/main" val="20000"/>
                    </a:ext>
                  </a:extLst>
                </a:gridCol>
                <a:gridCol w="5138373">
                  <a:extLst>
                    <a:ext uri="{9D8B030D-6E8A-4147-A177-3AD203B41FA5}">
                      <a16:colId xmlns:a16="http://schemas.microsoft.com/office/drawing/2014/main" val="20001"/>
                    </a:ext>
                  </a:extLst>
                </a:gridCol>
                <a:gridCol w="1060300">
                  <a:extLst>
                    <a:ext uri="{9D8B030D-6E8A-4147-A177-3AD203B41FA5}">
                      <a16:colId xmlns:a16="http://schemas.microsoft.com/office/drawing/2014/main" val="20002"/>
                    </a:ext>
                  </a:extLst>
                </a:gridCol>
              </a:tblGrid>
              <a:tr h="363000">
                <a:tc>
                  <a:txBody>
                    <a:bodyPr/>
                    <a:lstStyle/>
                    <a:p>
                      <a:r>
                        <a:rPr lang="en-US" sz="1200" dirty="0"/>
                        <a:t>DATE</a:t>
                      </a:r>
                    </a:p>
                  </a:txBody>
                  <a:tcPr/>
                </a:tc>
                <a:tc>
                  <a:txBody>
                    <a:bodyPr/>
                    <a:lstStyle/>
                    <a:p>
                      <a:r>
                        <a:rPr lang="en-US" sz="1200" dirty="0"/>
                        <a:t>MESSAGE</a:t>
                      </a:r>
                    </a:p>
                  </a:txBody>
                  <a:tcPr/>
                </a:tc>
                <a:tc>
                  <a:txBody>
                    <a:bodyPr/>
                    <a:lstStyle/>
                    <a:p>
                      <a:r>
                        <a:rPr lang="en-US" sz="1200" dirty="0"/>
                        <a:t>READS</a:t>
                      </a:r>
                    </a:p>
                  </a:txBody>
                  <a:tcPr/>
                </a:tc>
                <a:extLst>
                  <a:ext uri="{0D108BD9-81ED-4DB2-BD59-A6C34878D82A}">
                    <a16:rowId xmlns:a16="http://schemas.microsoft.com/office/drawing/2014/main" val="10000"/>
                  </a:ext>
                </a:extLst>
              </a:tr>
              <a:tr h="322800">
                <a:tc>
                  <a:txBody>
                    <a:bodyPr/>
                    <a:lstStyle/>
                    <a:p>
                      <a:r>
                        <a:rPr lang="en-US" sz="1200" b="0" dirty="0"/>
                        <a:t>10/15</a:t>
                      </a:r>
                    </a:p>
                  </a:txBody>
                  <a:tcPr/>
                </a:tc>
                <a:tc>
                  <a:txBody>
                    <a:bodyPr/>
                    <a:lstStyle/>
                    <a:p>
                      <a:pPr algn="l" fontAlgn="ctr"/>
                      <a:r>
                        <a:rPr kumimoji="0" lang="en-US" sz="1200" b="0" u="none" kern="1200" dirty="0">
                          <a:solidFill>
                            <a:schemeClr val="tx1"/>
                          </a:solidFill>
                          <a:latin typeface="+mn-lt"/>
                          <a:ea typeface="+mn-ea"/>
                          <a:cs typeface="+mn-cs"/>
                        </a:rPr>
                        <a:t>Welcome to Provence! We are excited to see you for this year's BI WORLDWIDE President's Club! Please stop by the Hospitality Desk upon arrival to pick up your name badges. Be sure to select your restaurant for dinner on October 20 by 3:00 PM on Monday, October 16, in the app! Event Staff is available to assist you with any questions.</a:t>
                      </a:r>
                    </a:p>
                  </a:txBody>
                  <a:tcPr marL="76200" marR="76200" marT="76200" marB="76200" anchor="ctr"/>
                </a:tc>
                <a:tc>
                  <a:txBody>
                    <a:bodyPr/>
                    <a:lstStyle/>
                    <a:p>
                      <a:r>
                        <a:rPr lang="en-US" sz="1200" b="0" dirty="0"/>
                        <a:t>35</a:t>
                      </a:r>
                    </a:p>
                  </a:txBody>
                  <a:tcPr/>
                </a:tc>
                <a:extLst>
                  <a:ext uri="{0D108BD9-81ED-4DB2-BD59-A6C34878D82A}">
                    <a16:rowId xmlns:a16="http://schemas.microsoft.com/office/drawing/2014/main" val="10001"/>
                  </a:ext>
                </a:extLst>
              </a:tr>
              <a:tr h="216120">
                <a:tc>
                  <a:txBody>
                    <a:bodyPr/>
                    <a:lstStyle/>
                    <a:p>
                      <a:r>
                        <a:rPr lang="en-US" sz="1200" b="0" dirty="0"/>
                        <a:t>10/15</a:t>
                      </a:r>
                    </a:p>
                  </a:txBody>
                  <a:tcPr/>
                </a:tc>
                <a:tc>
                  <a:txBody>
                    <a:bodyPr/>
                    <a:lstStyle/>
                    <a:p>
                      <a:r>
                        <a:rPr lang="en-US" sz="1200" b="0" dirty="0"/>
                        <a:t>Our records indicate that you have not registered for a dine around option on Friday, October 20. Please make a restaurant selection by 3:00 PM tomorrow. If you do not make a selection, we will assume that you will be making your own arrangements for dinner.</a:t>
                      </a:r>
                    </a:p>
                  </a:txBody>
                  <a:tcPr/>
                </a:tc>
                <a:tc>
                  <a:txBody>
                    <a:bodyPr/>
                    <a:lstStyle/>
                    <a:p>
                      <a:r>
                        <a:rPr lang="en-US" sz="1200" b="0" dirty="0"/>
                        <a:t>5 (targeted)</a:t>
                      </a:r>
                    </a:p>
                  </a:txBody>
                  <a:tcPr/>
                </a:tc>
                <a:extLst>
                  <a:ext uri="{0D108BD9-81ED-4DB2-BD59-A6C34878D82A}">
                    <a16:rowId xmlns:a16="http://schemas.microsoft.com/office/drawing/2014/main" val="10002"/>
                  </a:ext>
                </a:extLst>
              </a:tr>
              <a:tr h="216120">
                <a:tc>
                  <a:txBody>
                    <a:bodyPr/>
                    <a:lstStyle/>
                    <a:p>
                      <a:r>
                        <a:rPr lang="en-US" sz="1200" b="0" dirty="0"/>
                        <a:t>10/15</a:t>
                      </a:r>
                    </a:p>
                  </a:txBody>
                  <a:tcPr/>
                </a:tc>
                <a:tc>
                  <a:txBody>
                    <a:bodyPr/>
                    <a:lstStyle/>
                    <a:p>
                      <a:pPr algn="l" fontAlgn="ctr"/>
                      <a:r>
                        <a:rPr kumimoji="0" lang="en-US" sz="1200" b="0" u="none" kern="1200" dirty="0">
                          <a:solidFill>
                            <a:schemeClr val="tx1"/>
                          </a:solidFill>
                          <a:latin typeface="+mn-lt"/>
                          <a:ea typeface="+mn-ea"/>
                          <a:cs typeface="+mn-cs"/>
                        </a:rPr>
                        <a:t>Join us at 7:00 PM on the Le </a:t>
                      </a:r>
                      <a:r>
                        <a:rPr kumimoji="0" lang="en-US" sz="1200" b="0" u="none" kern="1200" dirty="0" err="1">
                          <a:solidFill>
                            <a:schemeClr val="tx1"/>
                          </a:solidFill>
                          <a:latin typeface="+mn-lt"/>
                          <a:ea typeface="+mn-ea"/>
                          <a:cs typeface="+mn-cs"/>
                        </a:rPr>
                        <a:t>Gaudina</a:t>
                      </a:r>
                      <a:r>
                        <a:rPr kumimoji="0" lang="en-US" sz="1200" b="0" u="none" kern="1200" dirty="0">
                          <a:solidFill>
                            <a:schemeClr val="tx1"/>
                          </a:solidFill>
                          <a:latin typeface="+mn-lt"/>
                          <a:ea typeface="+mn-ea"/>
                          <a:cs typeface="+mn-cs"/>
                        </a:rPr>
                        <a:t> patio as we toast Provence at our welcome event! Name badges are required.</a:t>
                      </a:r>
                    </a:p>
                  </a:txBody>
                  <a:tcPr marL="76200" marR="76200" marT="76200" marB="76200" anchor="ctr"/>
                </a:tc>
                <a:tc>
                  <a:txBody>
                    <a:bodyPr/>
                    <a:lstStyle/>
                    <a:p>
                      <a:r>
                        <a:rPr lang="en-US" sz="1200" b="0" dirty="0"/>
                        <a:t>29</a:t>
                      </a:r>
                    </a:p>
                  </a:txBody>
                  <a:tcPr/>
                </a:tc>
                <a:extLst>
                  <a:ext uri="{0D108BD9-81ED-4DB2-BD59-A6C34878D82A}">
                    <a16:rowId xmlns:a16="http://schemas.microsoft.com/office/drawing/2014/main" val="10003"/>
                  </a:ext>
                </a:extLst>
              </a:tr>
              <a:tr h="338040">
                <a:tc>
                  <a:txBody>
                    <a:bodyPr/>
                    <a:lstStyle/>
                    <a:p>
                      <a:r>
                        <a:rPr lang="en-US" sz="1200" b="0" dirty="0"/>
                        <a:t>10/16</a:t>
                      </a:r>
                    </a:p>
                  </a:txBody>
                  <a:tcPr/>
                </a:tc>
                <a:tc>
                  <a:txBody>
                    <a:bodyPr/>
                    <a:lstStyle/>
                    <a:p>
                      <a:pPr algn="l" fontAlgn="ctr"/>
                      <a:r>
                        <a:rPr kumimoji="0" lang="en-US" sz="1200" b="0" u="none" kern="1200" dirty="0">
                          <a:solidFill>
                            <a:schemeClr val="tx1"/>
                          </a:solidFill>
                          <a:latin typeface="+mn-lt"/>
                          <a:ea typeface="+mn-ea"/>
                          <a:cs typeface="+mn-cs"/>
                        </a:rPr>
                        <a:t>Click here to view your personalized activity information for today.</a:t>
                      </a:r>
                    </a:p>
                  </a:txBody>
                  <a:tcPr marL="76200" marR="76200" marT="76200" marB="76200" anchor="ctr"/>
                </a:tc>
                <a:tc>
                  <a:txBody>
                    <a:bodyPr/>
                    <a:lstStyle/>
                    <a:p>
                      <a:r>
                        <a:rPr lang="en-US" sz="1200" b="0" dirty="0"/>
                        <a:t>56 (targeted)</a:t>
                      </a:r>
                    </a:p>
                  </a:txBody>
                  <a:tcPr/>
                </a:tc>
                <a:extLst>
                  <a:ext uri="{0D108BD9-81ED-4DB2-BD59-A6C34878D82A}">
                    <a16:rowId xmlns:a16="http://schemas.microsoft.com/office/drawing/2014/main" val="10004"/>
                  </a:ext>
                </a:extLst>
              </a:tr>
              <a:tr h="259560">
                <a:tc>
                  <a:txBody>
                    <a:bodyPr/>
                    <a:lstStyle/>
                    <a:p>
                      <a:r>
                        <a:rPr lang="en-US" sz="1200" b="0" dirty="0"/>
                        <a:t>10/16</a:t>
                      </a:r>
                    </a:p>
                  </a:txBody>
                  <a:tcPr/>
                </a:tc>
                <a:tc>
                  <a:txBody>
                    <a:bodyPr/>
                    <a:lstStyle/>
                    <a:p>
                      <a:r>
                        <a:rPr lang="en-US" sz="1200" b="0" dirty="0"/>
                        <a:t>You are scheduled for a spa appointment today at the Terre Blanche Spa. Click here to see your personalized spa information.</a:t>
                      </a:r>
                    </a:p>
                  </a:txBody>
                  <a:tcPr/>
                </a:tc>
                <a:tc>
                  <a:txBody>
                    <a:bodyPr/>
                    <a:lstStyle/>
                    <a:p>
                      <a:r>
                        <a:rPr lang="en-US" sz="1200" b="0" dirty="0"/>
                        <a:t>15 (targeted)</a:t>
                      </a:r>
                    </a:p>
                  </a:txBody>
                  <a:tcPr/>
                </a:tc>
                <a:extLst>
                  <a:ext uri="{0D108BD9-81ED-4DB2-BD59-A6C34878D82A}">
                    <a16:rowId xmlns:a16="http://schemas.microsoft.com/office/drawing/2014/main" val="10005"/>
                  </a:ext>
                </a:extLst>
              </a:tr>
              <a:tr h="213840">
                <a:tc>
                  <a:txBody>
                    <a:bodyPr/>
                    <a:lstStyle/>
                    <a:p>
                      <a:r>
                        <a:rPr lang="en-US" sz="1200" b="0" dirty="0"/>
                        <a:t>10/16</a:t>
                      </a:r>
                    </a:p>
                  </a:txBody>
                  <a:tcPr/>
                </a:tc>
                <a:tc>
                  <a:txBody>
                    <a:bodyPr/>
                    <a:lstStyle/>
                    <a:p>
                      <a:r>
                        <a:rPr lang="en-US" sz="1200" b="0" dirty="0"/>
                        <a:t>You are scheduled for golf at the Chateau course today. Click here for your personalized golf information.</a:t>
                      </a:r>
                    </a:p>
                  </a:txBody>
                  <a:tcPr/>
                </a:tc>
                <a:tc>
                  <a:txBody>
                    <a:bodyPr/>
                    <a:lstStyle/>
                    <a:p>
                      <a:r>
                        <a:rPr lang="en-US" sz="1200" b="0" dirty="0"/>
                        <a:t>8 (targeted)</a:t>
                      </a:r>
                    </a:p>
                  </a:txBody>
                  <a:tcPr/>
                </a:tc>
                <a:extLst>
                  <a:ext uri="{0D108BD9-81ED-4DB2-BD59-A6C34878D82A}">
                    <a16:rowId xmlns:a16="http://schemas.microsoft.com/office/drawing/2014/main" val="10006"/>
                  </a:ext>
                </a:extLst>
              </a:tr>
              <a:tr h="182880">
                <a:tc>
                  <a:txBody>
                    <a:bodyPr/>
                    <a:lstStyle/>
                    <a:p>
                      <a:r>
                        <a:rPr lang="en-US" sz="1200" b="0" dirty="0"/>
                        <a:t>10/16</a:t>
                      </a:r>
                    </a:p>
                  </a:txBody>
                  <a:tcPr/>
                </a:tc>
                <a:tc>
                  <a:txBody>
                    <a:bodyPr/>
                    <a:lstStyle/>
                    <a:p>
                      <a:r>
                        <a:rPr lang="en-US" sz="1200" b="0" dirty="0"/>
                        <a:t>Your dine around will be departing soon. Please check your agenda for your personalized departure time.</a:t>
                      </a:r>
                    </a:p>
                  </a:txBody>
                  <a:tcPr/>
                </a:tc>
                <a:tc>
                  <a:txBody>
                    <a:bodyPr/>
                    <a:lstStyle/>
                    <a:p>
                      <a:r>
                        <a:rPr lang="en-US" sz="1200" b="0" dirty="0"/>
                        <a:t>39</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6975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gency FB" panose="020B0503020202020204" pitchFamily="34" charset="0"/>
              </a:rPr>
              <a:t>PUSH MESSAGE READS</a:t>
            </a:r>
          </a:p>
        </p:txBody>
      </p:sp>
      <p:graphicFrame>
        <p:nvGraphicFramePr>
          <p:cNvPr id="4" name="Table 3"/>
          <p:cNvGraphicFramePr>
            <a:graphicFrameLocks noGrp="1"/>
          </p:cNvGraphicFramePr>
          <p:nvPr>
            <p:extLst>
              <p:ext uri="{D42A27DB-BD31-4B8C-83A1-F6EECF244321}">
                <p14:modId xmlns:p14="http://schemas.microsoft.com/office/powerpoint/2010/main" val="3518370150"/>
              </p:ext>
            </p:extLst>
          </p:nvPr>
        </p:nvGraphicFramePr>
        <p:xfrm>
          <a:off x="1447800" y="1295400"/>
          <a:ext cx="6955156" cy="4800600"/>
        </p:xfrm>
        <a:graphic>
          <a:graphicData uri="http://schemas.openxmlformats.org/drawingml/2006/table">
            <a:tbl>
              <a:tblPr firstRow="1" bandRow="1">
                <a:tableStyleId>{5C22544A-7EE6-4342-B048-85BDC9FD1C3A}</a:tableStyleId>
              </a:tblPr>
              <a:tblGrid>
                <a:gridCol w="756483">
                  <a:extLst>
                    <a:ext uri="{9D8B030D-6E8A-4147-A177-3AD203B41FA5}">
                      <a16:colId xmlns:a16="http://schemas.microsoft.com/office/drawing/2014/main" val="20000"/>
                    </a:ext>
                  </a:extLst>
                </a:gridCol>
                <a:gridCol w="5138373">
                  <a:extLst>
                    <a:ext uri="{9D8B030D-6E8A-4147-A177-3AD203B41FA5}">
                      <a16:colId xmlns:a16="http://schemas.microsoft.com/office/drawing/2014/main" val="20001"/>
                    </a:ext>
                  </a:extLst>
                </a:gridCol>
                <a:gridCol w="1060300">
                  <a:extLst>
                    <a:ext uri="{9D8B030D-6E8A-4147-A177-3AD203B41FA5}">
                      <a16:colId xmlns:a16="http://schemas.microsoft.com/office/drawing/2014/main" val="20002"/>
                    </a:ext>
                  </a:extLst>
                </a:gridCol>
              </a:tblGrid>
              <a:tr h="363000">
                <a:tc>
                  <a:txBody>
                    <a:bodyPr/>
                    <a:lstStyle/>
                    <a:p>
                      <a:r>
                        <a:rPr lang="en-US" sz="1200" dirty="0"/>
                        <a:t>DATE</a:t>
                      </a:r>
                    </a:p>
                  </a:txBody>
                  <a:tcPr/>
                </a:tc>
                <a:tc>
                  <a:txBody>
                    <a:bodyPr/>
                    <a:lstStyle/>
                    <a:p>
                      <a:r>
                        <a:rPr lang="en-US" sz="1200" dirty="0"/>
                        <a:t>MESSAGE</a:t>
                      </a:r>
                    </a:p>
                  </a:txBody>
                  <a:tcPr/>
                </a:tc>
                <a:tc>
                  <a:txBody>
                    <a:bodyPr/>
                    <a:lstStyle/>
                    <a:p>
                      <a:r>
                        <a:rPr lang="en-US" sz="1200" dirty="0"/>
                        <a:t>READS</a:t>
                      </a:r>
                    </a:p>
                  </a:txBody>
                  <a:tcPr/>
                </a:tc>
                <a:extLst>
                  <a:ext uri="{0D108BD9-81ED-4DB2-BD59-A6C34878D82A}">
                    <a16:rowId xmlns:a16="http://schemas.microsoft.com/office/drawing/2014/main" val="10000"/>
                  </a:ext>
                </a:extLst>
              </a:tr>
              <a:tr h="322800">
                <a:tc>
                  <a:txBody>
                    <a:bodyPr/>
                    <a:lstStyle/>
                    <a:p>
                      <a:r>
                        <a:rPr lang="en-US" sz="1200" b="0" dirty="0"/>
                        <a:t>10/17</a:t>
                      </a:r>
                    </a:p>
                  </a:txBody>
                  <a:tcPr/>
                </a:tc>
                <a:tc>
                  <a:txBody>
                    <a:bodyPr/>
                    <a:lstStyle/>
                    <a:p>
                      <a:r>
                        <a:rPr lang="en-US" sz="1200" b="0" dirty="0"/>
                        <a:t>Click here to view your personalized activity information for today.</a:t>
                      </a:r>
                    </a:p>
                  </a:txBody>
                  <a:tcPr/>
                </a:tc>
                <a:tc>
                  <a:txBody>
                    <a:bodyPr/>
                    <a:lstStyle/>
                    <a:p>
                      <a:r>
                        <a:rPr lang="en-US" sz="1200" b="0" dirty="0"/>
                        <a:t>42 (targeted)</a:t>
                      </a:r>
                    </a:p>
                  </a:txBody>
                  <a:tcPr/>
                </a:tc>
                <a:extLst>
                  <a:ext uri="{0D108BD9-81ED-4DB2-BD59-A6C34878D82A}">
                    <a16:rowId xmlns:a16="http://schemas.microsoft.com/office/drawing/2014/main" val="2806080149"/>
                  </a:ext>
                </a:extLst>
              </a:tr>
              <a:tr h="322800">
                <a:tc>
                  <a:txBody>
                    <a:bodyPr/>
                    <a:lstStyle/>
                    <a:p>
                      <a:r>
                        <a:rPr lang="en-US" sz="1200" b="0" dirty="0"/>
                        <a:t>10/17</a:t>
                      </a:r>
                    </a:p>
                  </a:txBody>
                  <a:tcPr/>
                </a:tc>
                <a:tc>
                  <a:txBody>
                    <a:bodyPr/>
                    <a:lstStyle/>
                    <a:p>
                      <a:pPr algn="l" fontAlgn="ctr"/>
                      <a:r>
                        <a:rPr kumimoji="0" lang="en-US" sz="1200" b="0" u="none" kern="1200" dirty="0">
                          <a:solidFill>
                            <a:schemeClr val="tx1"/>
                          </a:solidFill>
                          <a:latin typeface="+mn-lt"/>
                          <a:ea typeface="+mn-ea"/>
                          <a:cs typeface="+mn-cs"/>
                        </a:rPr>
                        <a:t>You are scheduled for a spa appointment today at the Terre Blanche Spa. Click here to see your personalized spa information.</a:t>
                      </a:r>
                    </a:p>
                  </a:txBody>
                  <a:tcPr marL="76200" marR="76200" marT="76200" marB="76200" anchor="ctr"/>
                </a:tc>
                <a:tc>
                  <a:txBody>
                    <a:bodyPr/>
                    <a:lstStyle/>
                    <a:p>
                      <a:r>
                        <a:rPr lang="en-US" sz="1200" b="0" dirty="0"/>
                        <a:t>13 (targeted)</a:t>
                      </a:r>
                    </a:p>
                  </a:txBody>
                  <a:tcPr/>
                </a:tc>
                <a:extLst>
                  <a:ext uri="{0D108BD9-81ED-4DB2-BD59-A6C34878D82A}">
                    <a16:rowId xmlns:a16="http://schemas.microsoft.com/office/drawing/2014/main" val="10001"/>
                  </a:ext>
                </a:extLst>
              </a:tr>
              <a:tr h="216120">
                <a:tc>
                  <a:txBody>
                    <a:bodyPr/>
                    <a:lstStyle/>
                    <a:p>
                      <a:r>
                        <a:rPr lang="en-US" sz="1200" b="0" dirty="0"/>
                        <a:t>10/17</a:t>
                      </a:r>
                    </a:p>
                  </a:txBody>
                  <a:tcPr/>
                </a:tc>
                <a:tc>
                  <a:txBody>
                    <a:bodyPr/>
                    <a:lstStyle/>
                    <a:p>
                      <a:r>
                        <a:rPr lang="en-US" sz="1200" b="0" dirty="0"/>
                        <a:t>You are scheduled for golf at Le </a:t>
                      </a:r>
                      <a:r>
                        <a:rPr lang="en-US" sz="1200" b="0" dirty="0" err="1"/>
                        <a:t>Riou</a:t>
                      </a:r>
                      <a:r>
                        <a:rPr lang="en-US" sz="1200" b="0" dirty="0"/>
                        <a:t> course today. Click here for your personalized golf information.</a:t>
                      </a:r>
                    </a:p>
                  </a:txBody>
                  <a:tcPr/>
                </a:tc>
                <a:tc>
                  <a:txBody>
                    <a:bodyPr/>
                    <a:lstStyle/>
                    <a:p>
                      <a:r>
                        <a:rPr lang="en-US" sz="1200" b="0" dirty="0"/>
                        <a:t>9 (targeted)</a:t>
                      </a:r>
                    </a:p>
                  </a:txBody>
                  <a:tcPr/>
                </a:tc>
                <a:extLst>
                  <a:ext uri="{0D108BD9-81ED-4DB2-BD59-A6C34878D82A}">
                    <a16:rowId xmlns:a16="http://schemas.microsoft.com/office/drawing/2014/main" val="10002"/>
                  </a:ext>
                </a:extLst>
              </a:tr>
              <a:tr h="216120">
                <a:tc>
                  <a:txBody>
                    <a:bodyPr/>
                    <a:lstStyle/>
                    <a:p>
                      <a:r>
                        <a:rPr lang="en-US" sz="1200" b="0" dirty="0"/>
                        <a:t>10/17</a:t>
                      </a:r>
                    </a:p>
                  </a:txBody>
                  <a:tcPr/>
                </a:tc>
                <a:tc>
                  <a:txBody>
                    <a:bodyPr/>
                    <a:lstStyle/>
                    <a:p>
                      <a:pPr algn="l" fontAlgn="ctr"/>
                      <a:r>
                        <a:rPr kumimoji="0" lang="en-US" sz="1200" b="0" u="none" kern="1200" dirty="0">
                          <a:solidFill>
                            <a:schemeClr val="tx1"/>
                          </a:solidFill>
                          <a:latin typeface="+mn-lt"/>
                          <a:ea typeface="+mn-ea"/>
                          <a:cs typeface="+mn-cs"/>
                        </a:rPr>
                        <a:t>Information regarding tomorrow's transfer from Provence to Monte Carlo is now available in the app! Click here for more details.</a:t>
                      </a:r>
                    </a:p>
                  </a:txBody>
                  <a:tcPr marL="76200" marR="76200" marT="76200" marB="76200" anchor="ctr"/>
                </a:tc>
                <a:tc>
                  <a:txBody>
                    <a:bodyPr/>
                    <a:lstStyle/>
                    <a:p>
                      <a:r>
                        <a:rPr lang="en-US" sz="1200" b="0" dirty="0"/>
                        <a:t>110</a:t>
                      </a:r>
                    </a:p>
                  </a:txBody>
                  <a:tcPr/>
                </a:tc>
                <a:extLst>
                  <a:ext uri="{0D108BD9-81ED-4DB2-BD59-A6C34878D82A}">
                    <a16:rowId xmlns:a16="http://schemas.microsoft.com/office/drawing/2014/main" val="10003"/>
                  </a:ext>
                </a:extLst>
              </a:tr>
              <a:tr h="338040">
                <a:tc>
                  <a:txBody>
                    <a:bodyPr/>
                    <a:lstStyle/>
                    <a:p>
                      <a:r>
                        <a:rPr lang="en-US" sz="1200" b="0" dirty="0"/>
                        <a:t>10/17</a:t>
                      </a:r>
                    </a:p>
                  </a:txBody>
                  <a:tcPr/>
                </a:tc>
                <a:tc>
                  <a:txBody>
                    <a:bodyPr/>
                    <a:lstStyle/>
                    <a:p>
                      <a:pPr algn="l" fontAlgn="ctr"/>
                      <a:r>
                        <a:rPr kumimoji="0" lang="en-US" sz="1200" b="0" u="none" kern="1200" dirty="0">
                          <a:solidFill>
                            <a:schemeClr val="tx1"/>
                          </a:solidFill>
                          <a:latin typeface="+mn-lt"/>
                          <a:ea typeface="+mn-ea"/>
                          <a:cs typeface="+mn-cs"/>
                        </a:rPr>
                        <a:t>Transportation to Chateau St. Roseline Vineyard will depart from the Hotel Lobby at 6:00 PM. See you soon!</a:t>
                      </a:r>
                    </a:p>
                  </a:txBody>
                  <a:tcPr marL="76200" marR="76200" marT="76200" marB="76200" anchor="ctr"/>
                </a:tc>
                <a:tc>
                  <a:txBody>
                    <a:bodyPr/>
                    <a:lstStyle/>
                    <a:p>
                      <a:r>
                        <a:rPr lang="en-US" sz="1200" b="0" dirty="0"/>
                        <a:t>42</a:t>
                      </a:r>
                    </a:p>
                  </a:txBody>
                  <a:tcPr/>
                </a:tc>
                <a:extLst>
                  <a:ext uri="{0D108BD9-81ED-4DB2-BD59-A6C34878D82A}">
                    <a16:rowId xmlns:a16="http://schemas.microsoft.com/office/drawing/2014/main" val="10004"/>
                  </a:ext>
                </a:extLst>
              </a:tr>
              <a:tr h="259560">
                <a:tc>
                  <a:txBody>
                    <a:bodyPr/>
                    <a:lstStyle/>
                    <a:p>
                      <a:r>
                        <a:rPr lang="en-US" sz="1200" b="0" dirty="0"/>
                        <a:t>10/17</a:t>
                      </a:r>
                    </a:p>
                  </a:txBody>
                  <a:tcPr/>
                </a:tc>
                <a:tc>
                  <a:txBody>
                    <a:bodyPr/>
                    <a:lstStyle/>
                    <a:p>
                      <a:r>
                        <a:rPr lang="en-US" sz="1200" b="0" dirty="0"/>
                        <a:t>Say fromage! Please meet in the hotel's front drive today at 5:50 PM for a group photo prior to departing for dinner. This is a photo that will be sent to Adam </a:t>
                      </a:r>
                      <a:r>
                        <a:rPr lang="en-US" sz="1200" b="0" dirty="0" err="1"/>
                        <a:t>Veazie</a:t>
                      </a:r>
                      <a:r>
                        <a:rPr lang="en-US" sz="1200" b="0" dirty="0"/>
                        <a:t>.</a:t>
                      </a:r>
                    </a:p>
                  </a:txBody>
                  <a:tcPr/>
                </a:tc>
                <a:tc>
                  <a:txBody>
                    <a:bodyPr/>
                    <a:lstStyle/>
                    <a:p>
                      <a:r>
                        <a:rPr lang="en-US" sz="1200" b="0" dirty="0"/>
                        <a:t>5 (targeted)</a:t>
                      </a:r>
                    </a:p>
                  </a:txBody>
                  <a:tcPr/>
                </a:tc>
                <a:extLst>
                  <a:ext uri="{0D108BD9-81ED-4DB2-BD59-A6C34878D82A}">
                    <a16:rowId xmlns:a16="http://schemas.microsoft.com/office/drawing/2014/main" val="10005"/>
                  </a:ext>
                </a:extLst>
              </a:tr>
              <a:tr h="213840">
                <a:tc>
                  <a:txBody>
                    <a:bodyPr/>
                    <a:lstStyle/>
                    <a:p>
                      <a:r>
                        <a:rPr lang="en-US" sz="1200" b="0" dirty="0"/>
                        <a:t>10/18</a:t>
                      </a:r>
                    </a:p>
                  </a:txBody>
                  <a:tcPr/>
                </a:tc>
                <a:tc>
                  <a:txBody>
                    <a:bodyPr/>
                    <a:lstStyle/>
                    <a:p>
                      <a:r>
                        <a:rPr lang="en-US" sz="1200" b="0" dirty="0"/>
                        <a:t>Time to check out! Enjoy breakfast and settle your incidental account with the front desk. Departure to St. </a:t>
                      </a:r>
                      <a:r>
                        <a:rPr lang="en-US" sz="1200" b="0" dirty="0" err="1"/>
                        <a:t>Honorat</a:t>
                      </a:r>
                      <a:r>
                        <a:rPr lang="en-US" sz="1200" b="0" dirty="0"/>
                        <a:t> Island will leave from the Hotel Lobby at 8:15 AM.</a:t>
                      </a:r>
                    </a:p>
                  </a:txBody>
                  <a:tcPr/>
                </a:tc>
                <a:tc>
                  <a:txBody>
                    <a:bodyPr/>
                    <a:lstStyle/>
                    <a:p>
                      <a:r>
                        <a:rPr lang="en-US" sz="1200" b="0" dirty="0"/>
                        <a:t>55</a:t>
                      </a:r>
                    </a:p>
                  </a:txBody>
                  <a:tcPr/>
                </a:tc>
                <a:extLst>
                  <a:ext uri="{0D108BD9-81ED-4DB2-BD59-A6C34878D82A}">
                    <a16:rowId xmlns:a16="http://schemas.microsoft.com/office/drawing/2014/main" val="10006"/>
                  </a:ext>
                </a:extLst>
              </a:tr>
              <a:tr h="182880">
                <a:tc>
                  <a:txBody>
                    <a:bodyPr/>
                    <a:lstStyle/>
                    <a:p>
                      <a:r>
                        <a:rPr lang="en-US" sz="1200" b="0" dirty="0"/>
                        <a:t>10/18</a:t>
                      </a:r>
                    </a:p>
                  </a:txBody>
                  <a:tcPr/>
                </a:tc>
                <a:tc>
                  <a:txBody>
                    <a:bodyPr/>
                    <a:lstStyle/>
                    <a:p>
                      <a:r>
                        <a:rPr lang="en-US" sz="1200" b="0" dirty="0"/>
                        <a:t>Due to potentially inclement weather conditions, the Mediterranean Catamaran Sail will be adjusted to include a catamaran sail to </a:t>
                      </a:r>
                      <a:r>
                        <a:rPr lang="en-US" sz="1200" b="0" dirty="0" err="1"/>
                        <a:t>Villefranche</a:t>
                      </a:r>
                      <a:r>
                        <a:rPr lang="en-US" sz="1200" b="0" dirty="0"/>
                        <a:t>-sur-Mer where you can enjoy lunch onboard the boat, a guided tour, and free time to explore. Return transportation to Monaco will be by motorcoach.</a:t>
                      </a:r>
                    </a:p>
                  </a:txBody>
                  <a:tcPr/>
                </a:tc>
                <a:tc>
                  <a:txBody>
                    <a:bodyPr/>
                    <a:lstStyle/>
                    <a:p>
                      <a:r>
                        <a:rPr lang="en-US" sz="1200" b="0" dirty="0"/>
                        <a:t>16 (targeted)</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3478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gency FB" panose="020B0503020202020204" pitchFamily="34" charset="0"/>
              </a:rPr>
              <a:t>PUSH MESSAGE READS</a:t>
            </a:r>
          </a:p>
        </p:txBody>
      </p:sp>
      <p:graphicFrame>
        <p:nvGraphicFramePr>
          <p:cNvPr id="4" name="Table 3"/>
          <p:cNvGraphicFramePr>
            <a:graphicFrameLocks noGrp="1"/>
          </p:cNvGraphicFramePr>
          <p:nvPr>
            <p:extLst>
              <p:ext uri="{D42A27DB-BD31-4B8C-83A1-F6EECF244321}">
                <p14:modId xmlns:p14="http://schemas.microsoft.com/office/powerpoint/2010/main" val="2341382610"/>
              </p:ext>
            </p:extLst>
          </p:nvPr>
        </p:nvGraphicFramePr>
        <p:xfrm>
          <a:off x="1447800" y="1295400"/>
          <a:ext cx="6955156" cy="4477800"/>
        </p:xfrm>
        <a:graphic>
          <a:graphicData uri="http://schemas.openxmlformats.org/drawingml/2006/table">
            <a:tbl>
              <a:tblPr firstRow="1" bandRow="1">
                <a:tableStyleId>{5C22544A-7EE6-4342-B048-85BDC9FD1C3A}</a:tableStyleId>
              </a:tblPr>
              <a:tblGrid>
                <a:gridCol w="756483">
                  <a:extLst>
                    <a:ext uri="{9D8B030D-6E8A-4147-A177-3AD203B41FA5}">
                      <a16:colId xmlns:a16="http://schemas.microsoft.com/office/drawing/2014/main" val="20000"/>
                    </a:ext>
                  </a:extLst>
                </a:gridCol>
                <a:gridCol w="5138373">
                  <a:extLst>
                    <a:ext uri="{9D8B030D-6E8A-4147-A177-3AD203B41FA5}">
                      <a16:colId xmlns:a16="http://schemas.microsoft.com/office/drawing/2014/main" val="20001"/>
                    </a:ext>
                  </a:extLst>
                </a:gridCol>
                <a:gridCol w="1060300">
                  <a:extLst>
                    <a:ext uri="{9D8B030D-6E8A-4147-A177-3AD203B41FA5}">
                      <a16:colId xmlns:a16="http://schemas.microsoft.com/office/drawing/2014/main" val="20002"/>
                    </a:ext>
                  </a:extLst>
                </a:gridCol>
              </a:tblGrid>
              <a:tr h="363000">
                <a:tc>
                  <a:txBody>
                    <a:bodyPr/>
                    <a:lstStyle/>
                    <a:p>
                      <a:r>
                        <a:rPr lang="en-US" sz="1200" dirty="0"/>
                        <a:t>DATE</a:t>
                      </a:r>
                    </a:p>
                  </a:txBody>
                  <a:tcPr/>
                </a:tc>
                <a:tc>
                  <a:txBody>
                    <a:bodyPr/>
                    <a:lstStyle/>
                    <a:p>
                      <a:r>
                        <a:rPr lang="en-US" sz="1200" dirty="0"/>
                        <a:t>MESSAGE</a:t>
                      </a:r>
                    </a:p>
                  </a:txBody>
                  <a:tcPr/>
                </a:tc>
                <a:tc>
                  <a:txBody>
                    <a:bodyPr/>
                    <a:lstStyle/>
                    <a:p>
                      <a:r>
                        <a:rPr lang="en-US" sz="1200" dirty="0"/>
                        <a:t>READS</a:t>
                      </a:r>
                    </a:p>
                  </a:txBody>
                  <a:tcPr/>
                </a:tc>
                <a:extLst>
                  <a:ext uri="{0D108BD9-81ED-4DB2-BD59-A6C34878D82A}">
                    <a16:rowId xmlns:a16="http://schemas.microsoft.com/office/drawing/2014/main" val="10000"/>
                  </a:ext>
                </a:extLst>
              </a:tr>
              <a:tr h="322800">
                <a:tc>
                  <a:txBody>
                    <a:bodyPr/>
                    <a:lstStyle/>
                    <a:p>
                      <a:r>
                        <a:rPr lang="en-US" sz="1200" b="0" dirty="0"/>
                        <a:t>10/18</a:t>
                      </a:r>
                    </a:p>
                  </a:txBody>
                  <a:tcPr/>
                </a:tc>
                <a:tc>
                  <a:txBody>
                    <a:bodyPr/>
                    <a:lstStyle/>
                    <a:p>
                      <a:r>
                        <a:rPr lang="en-US" sz="1200" b="0" dirty="0"/>
                        <a:t>Welcome to Monte Carlo! Join us in the world famous Belle Epoque Salon at 7:00 PM for dinner.</a:t>
                      </a:r>
                    </a:p>
                  </a:txBody>
                  <a:tcPr/>
                </a:tc>
                <a:tc>
                  <a:txBody>
                    <a:bodyPr/>
                    <a:lstStyle/>
                    <a:p>
                      <a:r>
                        <a:rPr lang="en-US" sz="1200" b="0" dirty="0"/>
                        <a:t>22</a:t>
                      </a:r>
                    </a:p>
                  </a:txBody>
                  <a:tcPr/>
                </a:tc>
                <a:extLst>
                  <a:ext uri="{0D108BD9-81ED-4DB2-BD59-A6C34878D82A}">
                    <a16:rowId xmlns:a16="http://schemas.microsoft.com/office/drawing/2014/main" val="2806080149"/>
                  </a:ext>
                </a:extLst>
              </a:tr>
              <a:tr h="322800">
                <a:tc>
                  <a:txBody>
                    <a:bodyPr/>
                    <a:lstStyle/>
                    <a:p>
                      <a:r>
                        <a:rPr lang="en-US" sz="1200" b="0" dirty="0"/>
                        <a:t>10/18</a:t>
                      </a:r>
                    </a:p>
                  </a:txBody>
                  <a:tcPr/>
                </a:tc>
                <a:tc>
                  <a:txBody>
                    <a:bodyPr/>
                    <a:lstStyle/>
                    <a:p>
                      <a:pPr algn="l" fontAlgn="ctr"/>
                      <a:r>
                        <a:rPr kumimoji="0" lang="en-US" sz="1200" b="0" u="none" kern="1200" dirty="0">
                          <a:solidFill>
                            <a:schemeClr val="tx1"/>
                          </a:solidFill>
                          <a:latin typeface="+mn-lt"/>
                          <a:ea typeface="+mn-ea"/>
                          <a:cs typeface="+mn-cs"/>
                        </a:rPr>
                        <a:t>No activities have been canceled due to weather; however, some itineraries have been adjusted and the affected participants have been notified. All activity updates for tomorrow and Friday must adhere to the stand by process reference on the In-App Activity Changing page - click here to view</a:t>
                      </a:r>
                    </a:p>
                  </a:txBody>
                  <a:tcPr marL="76200" marR="76200" marT="76200" marB="76200" anchor="ctr"/>
                </a:tc>
                <a:tc>
                  <a:txBody>
                    <a:bodyPr/>
                    <a:lstStyle/>
                    <a:p>
                      <a:r>
                        <a:rPr lang="en-US" sz="1200" b="0" dirty="0"/>
                        <a:t>76</a:t>
                      </a:r>
                    </a:p>
                  </a:txBody>
                  <a:tcPr/>
                </a:tc>
                <a:extLst>
                  <a:ext uri="{0D108BD9-81ED-4DB2-BD59-A6C34878D82A}">
                    <a16:rowId xmlns:a16="http://schemas.microsoft.com/office/drawing/2014/main" val="10001"/>
                  </a:ext>
                </a:extLst>
              </a:tr>
              <a:tr h="216120">
                <a:tc>
                  <a:txBody>
                    <a:bodyPr/>
                    <a:lstStyle/>
                    <a:p>
                      <a:r>
                        <a:rPr lang="en-US" sz="1200" b="0" dirty="0"/>
                        <a:t>10/19</a:t>
                      </a:r>
                    </a:p>
                  </a:txBody>
                  <a:tcPr/>
                </a:tc>
                <a:tc>
                  <a:txBody>
                    <a:bodyPr/>
                    <a:lstStyle/>
                    <a:p>
                      <a:r>
                        <a:rPr lang="en-US" sz="1200" b="0" dirty="0"/>
                        <a:t>Click here to view your personalized activity information for today.</a:t>
                      </a:r>
                    </a:p>
                  </a:txBody>
                  <a:tcPr/>
                </a:tc>
                <a:tc>
                  <a:txBody>
                    <a:bodyPr/>
                    <a:lstStyle/>
                    <a:p>
                      <a:r>
                        <a:rPr lang="en-US" sz="1200" b="0" dirty="0"/>
                        <a:t>62 (targeted)</a:t>
                      </a:r>
                    </a:p>
                  </a:txBody>
                  <a:tcPr/>
                </a:tc>
                <a:extLst>
                  <a:ext uri="{0D108BD9-81ED-4DB2-BD59-A6C34878D82A}">
                    <a16:rowId xmlns:a16="http://schemas.microsoft.com/office/drawing/2014/main" val="10002"/>
                  </a:ext>
                </a:extLst>
              </a:tr>
              <a:tr h="216120">
                <a:tc>
                  <a:txBody>
                    <a:bodyPr/>
                    <a:lstStyle/>
                    <a:p>
                      <a:r>
                        <a:rPr lang="en-US" sz="1200" b="0" dirty="0"/>
                        <a:t>10/19</a:t>
                      </a:r>
                    </a:p>
                  </a:txBody>
                  <a:tcPr/>
                </a:tc>
                <a:tc>
                  <a:txBody>
                    <a:bodyPr/>
                    <a:lstStyle/>
                    <a:p>
                      <a:pPr algn="l" fontAlgn="ctr"/>
                      <a:r>
                        <a:rPr kumimoji="0" lang="en-US" sz="1200" b="0" u="none" kern="1200" dirty="0">
                          <a:solidFill>
                            <a:schemeClr val="tx1"/>
                          </a:solidFill>
                          <a:latin typeface="+mn-lt"/>
                          <a:ea typeface="+mn-ea"/>
                          <a:cs typeface="+mn-cs"/>
                        </a:rPr>
                        <a:t>You are scheduled for a spa appointment today at the </a:t>
                      </a:r>
                      <a:r>
                        <a:rPr kumimoji="0" lang="en-US" sz="1200" b="0" u="none" kern="1200" dirty="0" err="1">
                          <a:solidFill>
                            <a:schemeClr val="tx1"/>
                          </a:solidFill>
                          <a:latin typeface="+mn-lt"/>
                          <a:ea typeface="+mn-ea"/>
                          <a:cs typeface="+mn-cs"/>
                        </a:rPr>
                        <a:t>Thermes</a:t>
                      </a:r>
                      <a:r>
                        <a:rPr kumimoji="0" lang="en-US" sz="1200" b="0" u="none" kern="1200" dirty="0">
                          <a:solidFill>
                            <a:schemeClr val="tx1"/>
                          </a:solidFill>
                          <a:latin typeface="+mn-lt"/>
                          <a:ea typeface="+mn-ea"/>
                          <a:cs typeface="+mn-cs"/>
                        </a:rPr>
                        <a:t> Spa. Stop by the hospitality desk to pick up your gift card to be used for lunch at leisure in the hotel. Click here to see your personalized spa information.</a:t>
                      </a:r>
                    </a:p>
                  </a:txBody>
                  <a:tcPr marL="76200" marR="76200" marT="76200" marB="76200" anchor="ctr"/>
                </a:tc>
                <a:tc>
                  <a:txBody>
                    <a:bodyPr/>
                    <a:lstStyle/>
                    <a:p>
                      <a:r>
                        <a:rPr lang="en-US" sz="1200" b="0" dirty="0"/>
                        <a:t>3 (targeted)</a:t>
                      </a:r>
                    </a:p>
                  </a:txBody>
                  <a:tcPr/>
                </a:tc>
                <a:extLst>
                  <a:ext uri="{0D108BD9-81ED-4DB2-BD59-A6C34878D82A}">
                    <a16:rowId xmlns:a16="http://schemas.microsoft.com/office/drawing/2014/main" val="10003"/>
                  </a:ext>
                </a:extLst>
              </a:tr>
              <a:tr h="338040">
                <a:tc>
                  <a:txBody>
                    <a:bodyPr/>
                    <a:lstStyle/>
                    <a:p>
                      <a:r>
                        <a:rPr lang="en-US" sz="1200" b="0" dirty="0"/>
                        <a:t>10/19</a:t>
                      </a:r>
                    </a:p>
                  </a:txBody>
                  <a:tcPr/>
                </a:tc>
                <a:tc>
                  <a:txBody>
                    <a:bodyPr/>
                    <a:lstStyle/>
                    <a:p>
                      <a:pPr algn="l" fontAlgn="ctr"/>
                      <a:r>
                        <a:rPr kumimoji="0" lang="en-US" sz="1200" b="0" u="none" kern="1200" dirty="0">
                          <a:solidFill>
                            <a:schemeClr val="tx1"/>
                          </a:solidFill>
                          <a:latin typeface="+mn-lt"/>
                          <a:ea typeface="+mn-ea"/>
                          <a:cs typeface="+mn-cs"/>
                        </a:rPr>
                        <a:t>You are scheduled for golf at the Monte Carlo Golf Club today. Boxed lunches will be provided. Departure will be at 8:45 AM from the Winter Garden Lobby. Click here for your personalized golf information.</a:t>
                      </a:r>
                    </a:p>
                  </a:txBody>
                  <a:tcPr marL="76200" marR="76200" marT="76200" marB="76200" anchor="ctr"/>
                </a:tc>
                <a:tc>
                  <a:txBody>
                    <a:bodyPr/>
                    <a:lstStyle/>
                    <a:p>
                      <a:r>
                        <a:rPr lang="en-US" sz="1200" b="0" dirty="0"/>
                        <a:t>5 (targeted)</a:t>
                      </a:r>
                    </a:p>
                  </a:txBody>
                  <a:tcPr/>
                </a:tc>
                <a:extLst>
                  <a:ext uri="{0D108BD9-81ED-4DB2-BD59-A6C34878D82A}">
                    <a16:rowId xmlns:a16="http://schemas.microsoft.com/office/drawing/2014/main" val="10004"/>
                  </a:ext>
                </a:extLst>
              </a:tr>
              <a:tr h="259560">
                <a:tc>
                  <a:txBody>
                    <a:bodyPr/>
                    <a:lstStyle/>
                    <a:p>
                      <a:r>
                        <a:rPr lang="en-US" sz="1200" b="0" dirty="0"/>
                        <a:t>10/19</a:t>
                      </a:r>
                    </a:p>
                  </a:txBody>
                  <a:tcPr/>
                </a:tc>
                <a:tc>
                  <a:txBody>
                    <a:bodyPr/>
                    <a:lstStyle/>
                    <a:p>
                      <a:r>
                        <a:rPr lang="en-US" sz="1200" b="0" dirty="0"/>
                        <a:t>Make sure you bring your passport with you on the bus for the boarder crossing to San Remo, Italy.</a:t>
                      </a:r>
                    </a:p>
                  </a:txBody>
                  <a:tcPr/>
                </a:tc>
                <a:tc>
                  <a:txBody>
                    <a:bodyPr/>
                    <a:lstStyle/>
                    <a:p>
                      <a:r>
                        <a:rPr lang="en-US" sz="1200" b="0" dirty="0"/>
                        <a:t>3 (targeted)</a:t>
                      </a:r>
                    </a:p>
                  </a:txBody>
                  <a:tcPr/>
                </a:tc>
                <a:extLst>
                  <a:ext uri="{0D108BD9-81ED-4DB2-BD59-A6C34878D82A}">
                    <a16:rowId xmlns:a16="http://schemas.microsoft.com/office/drawing/2014/main" val="10005"/>
                  </a:ext>
                </a:extLst>
              </a:tr>
              <a:tr h="213840">
                <a:tc>
                  <a:txBody>
                    <a:bodyPr/>
                    <a:lstStyle/>
                    <a:p>
                      <a:r>
                        <a:rPr lang="en-US" sz="1200" b="0" dirty="0"/>
                        <a:t>10/19</a:t>
                      </a:r>
                    </a:p>
                  </a:txBody>
                  <a:tcPr/>
                </a:tc>
                <a:tc>
                  <a:txBody>
                    <a:bodyPr/>
                    <a:lstStyle/>
                    <a:p>
                      <a:r>
                        <a:rPr lang="en-US" sz="1200" b="0" dirty="0"/>
                        <a:t>Due to weather conditions tomorrow </a:t>
                      </a:r>
                      <a:r>
                        <a:rPr lang="en-US" sz="1200" b="0"/>
                        <a:t>evening, A’Trego</a:t>
                      </a:r>
                      <a:r>
                        <a:rPr lang="en-US" sz="1200" b="0" dirty="0"/>
                        <a:t> will be closed. We have moved your reservation to Avenue 31. The menu is posted in the October 20 Dine Around menu page.</a:t>
                      </a:r>
                    </a:p>
                  </a:txBody>
                  <a:tcPr/>
                </a:tc>
                <a:tc>
                  <a:txBody>
                    <a:bodyPr/>
                    <a:lstStyle/>
                    <a:p>
                      <a:r>
                        <a:rPr lang="en-US" sz="1200" b="0" dirty="0"/>
                        <a:t>20 (targeted)</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9050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gency FB" panose="020B0503020202020204" pitchFamily="34" charset="0"/>
              </a:rPr>
              <a:t>PUSH MESSAGE READS</a:t>
            </a:r>
          </a:p>
        </p:txBody>
      </p:sp>
      <p:graphicFrame>
        <p:nvGraphicFramePr>
          <p:cNvPr id="4" name="Table 3"/>
          <p:cNvGraphicFramePr>
            <a:graphicFrameLocks noGrp="1"/>
          </p:cNvGraphicFramePr>
          <p:nvPr>
            <p:extLst>
              <p:ext uri="{D42A27DB-BD31-4B8C-83A1-F6EECF244321}">
                <p14:modId xmlns:p14="http://schemas.microsoft.com/office/powerpoint/2010/main" val="933228906"/>
              </p:ext>
            </p:extLst>
          </p:nvPr>
        </p:nvGraphicFramePr>
        <p:xfrm>
          <a:off x="1447800" y="1295400"/>
          <a:ext cx="6955156" cy="4800600"/>
        </p:xfrm>
        <a:graphic>
          <a:graphicData uri="http://schemas.openxmlformats.org/drawingml/2006/table">
            <a:tbl>
              <a:tblPr firstRow="1" bandRow="1">
                <a:tableStyleId>{5C22544A-7EE6-4342-B048-85BDC9FD1C3A}</a:tableStyleId>
              </a:tblPr>
              <a:tblGrid>
                <a:gridCol w="756483">
                  <a:extLst>
                    <a:ext uri="{9D8B030D-6E8A-4147-A177-3AD203B41FA5}">
                      <a16:colId xmlns:a16="http://schemas.microsoft.com/office/drawing/2014/main" val="20000"/>
                    </a:ext>
                  </a:extLst>
                </a:gridCol>
                <a:gridCol w="5138373">
                  <a:extLst>
                    <a:ext uri="{9D8B030D-6E8A-4147-A177-3AD203B41FA5}">
                      <a16:colId xmlns:a16="http://schemas.microsoft.com/office/drawing/2014/main" val="20001"/>
                    </a:ext>
                  </a:extLst>
                </a:gridCol>
                <a:gridCol w="1060300">
                  <a:extLst>
                    <a:ext uri="{9D8B030D-6E8A-4147-A177-3AD203B41FA5}">
                      <a16:colId xmlns:a16="http://schemas.microsoft.com/office/drawing/2014/main" val="20002"/>
                    </a:ext>
                  </a:extLst>
                </a:gridCol>
              </a:tblGrid>
              <a:tr h="363000">
                <a:tc>
                  <a:txBody>
                    <a:bodyPr/>
                    <a:lstStyle/>
                    <a:p>
                      <a:r>
                        <a:rPr lang="en-US" sz="1200" dirty="0"/>
                        <a:t>DATE</a:t>
                      </a:r>
                    </a:p>
                  </a:txBody>
                  <a:tcPr/>
                </a:tc>
                <a:tc>
                  <a:txBody>
                    <a:bodyPr/>
                    <a:lstStyle/>
                    <a:p>
                      <a:r>
                        <a:rPr lang="en-US" sz="1200" dirty="0"/>
                        <a:t>MESSAGE</a:t>
                      </a:r>
                    </a:p>
                  </a:txBody>
                  <a:tcPr/>
                </a:tc>
                <a:tc>
                  <a:txBody>
                    <a:bodyPr/>
                    <a:lstStyle/>
                    <a:p>
                      <a:r>
                        <a:rPr lang="en-US" sz="1200" dirty="0"/>
                        <a:t>READS</a:t>
                      </a:r>
                    </a:p>
                  </a:txBody>
                  <a:tcPr/>
                </a:tc>
                <a:extLst>
                  <a:ext uri="{0D108BD9-81ED-4DB2-BD59-A6C34878D82A}">
                    <a16:rowId xmlns:a16="http://schemas.microsoft.com/office/drawing/2014/main" val="10000"/>
                  </a:ext>
                </a:extLst>
              </a:tr>
              <a:tr h="322800">
                <a:tc>
                  <a:txBody>
                    <a:bodyPr/>
                    <a:lstStyle/>
                    <a:p>
                      <a:r>
                        <a:rPr lang="en-US" sz="1200" b="0" dirty="0"/>
                        <a:t>10/20</a:t>
                      </a:r>
                    </a:p>
                  </a:txBody>
                  <a:tcPr/>
                </a:tc>
                <a:tc>
                  <a:txBody>
                    <a:bodyPr/>
                    <a:lstStyle/>
                    <a:p>
                      <a:r>
                        <a:rPr lang="en-US" sz="1200" b="0" dirty="0"/>
                        <a:t>Breakfast has been changed to 8:00 - 11:00 AM in the Belle Epoque Salon.</a:t>
                      </a:r>
                    </a:p>
                  </a:txBody>
                  <a:tcPr/>
                </a:tc>
                <a:tc>
                  <a:txBody>
                    <a:bodyPr/>
                    <a:lstStyle/>
                    <a:p>
                      <a:r>
                        <a:rPr lang="en-US" sz="1200" b="0" dirty="0"/>
                        <a:t>20</a:t>
                      </a:r>
                    </a:p>
                  </a:txBody>
                  <a:tcPr/>
                </a:tc>
                <a:extLst>
                  <a:ext uri="{0D108BD9-81ED-4DB2-BD59-A6C34878D82A}">
                    <a16:rowId xmlns:a16="http://schemas.microsoft.com/office/drawing/2014/main" val="2806080149"/>
                  </a:ext>
                </a:extLst>
              </a:tr>
              <a:tr h="322800">
                <a:tc>
                  <a:txBody>
                    <a:bodyPr/>
                    <a:lstStyle/>
                    <a:p>
                      <a:r>
                        <a:rPr lang="en-US" sz="1200" b="0" dirty="0"/>
                        <a:t>10/20</a:t>
                      </a:r>
                    </a:p>
                  </a:txBody>
                  <a:tcPr/>
                </a:tc>
                <a:tc>
                  <a:txBody>
                    <a:bodyPr/>
                    <a:lstStyle/>
                    <a:p>
                      <a:pPr algn="l" fontAlgn="ctr"/>
                      <a:r>
                        <a:rPr kumimoji="0" lang="en-US" sz="1200" b="0" u="none" kern="1200" dirty="0">
                          <a:solidFill>
                            <a:schemeClr val="tx1"/>
                          </a:solidFill>
                          <a:latin typeface="+mn-lt"/>
                          <a:ea typeface="+mn-ea"/>
                          <a:cs typeface="+mn-cs"/>
                        </a:rPr>
                        <a:t>You are scheduled for a spa appointment today at the </a:t>
                      </a:r>
                      <a:r>
                        <a:rPr kumimoji="0" lang="en-US" sz="1200" b="0" u="none" kern="1200" dirty="0" err="1">
                          <a:solidFill>
                            <a:schemeClr val="tx1"/>
                          </a:solidFill>
                          <a:latin typeface="+mn-lt"/>
                          <a:ea typeface="+mn-ea"/>
                          <a:cs typeface="+mn-cs"/>
                        </a:rPr>
                        <a:t>Thermes</a:t>
                      </a:r>
                      <a:r>
                        <a:rPr kumimoji="0" lang="en-US" sz="1200" b="0" u="none" kern="1200" dirty="0">
                          <a:solidFill>
                            <a:schemeClr val="tx1"/>
                          </a:solidFill>
                          <a:latin typeface="+mn-lt"/>
                          <a:ea typeface="+mn-ea"/>
                          <a:cs typeface="+mn-cs"/>
                        </a:rPr>
                        <a:t> Spa. Stop by the hospitality desk to pick up your gift card to be used for lunch at leisure in the hotel. Click here to see your personalized spa information.</a:t>
                      </a:r>
                    </a:p>
                  </a:txBody>
                  <a:tcPr marL="76200" marR="76200" marT="76200" marB="76200" anchor="ctr"/>
                </a:tc>
                <a:tc>
                  <a:txBody>
                    <a:bodyPr/>
                    <a:lstStyle/>
                    <a:p>
                      <a:r>
                        <a:rPr lang="en-US" sz="1200" b="0" dirty="0"/>
                        <a:t>13 (targeted)</a:t>
                      </a:r>
                    </a:p>
                  </a:txBody>
                  <a:tcPr/>
                </a:tc>
                <a:extLst>
                  <a:ext uri="{0D108BD9-81ED-4DB2-BD59-A6C34878D82A}">
                    <a16:rowId xmlns:a16="http://schemas.microsoft.com/office/drawing/2014/main" val="10001"/>
                  </a:ext>
                </a:extLst>
              </a:tr>
              <a:tr h="216120">
                <a:tc>
                  <a:txBody>
                    <a:bodyPr/>
                    <a:lstStyle/>
                    <a:p>
                      <a:r>
                        <a:rPr lang="en-US" sz="1200" b="0" dirty="0"/>
                        <a:t>10/20</a:t>
                      </a:r>
                    </a:p>
                  </a:txBody>
                  <a:tcPr/>
                </a:tc>
                <a:tc>
                  <a:txBody>
                    <a:bodyPr/>
                    <a:lstStyle/>
                    <a:p>
                      <a:r>
                        <a:rPr lang="en-US" sz="1200" b="0" dirty="0"/>
                        <a:t>Due to weather conditions, golf at Monte Carlo Golf Club has been canceled. We are happy to offer you the following two tour options: </a:t>
                      </a:r>
                    </a:p>
                    <a:p>
                      <a:endParaRPr lang="en-US" sz="1200" b="0" dirty="0"/>
                    </a:p>
                    <a:p>
                      <a:r>
                        <a:rPr lang="en-US" sz="1200" b="0" dirty="0"/>
                        <a:t>1. Prince Rainier’s Private Collection Top Car Museum : 10:00 AM – 12:30 PM </a:t>
                      </a:r>
                    </a:p>
                    <a:p>
                      <a:r>
                        <a:rPr lang="en-US" sz="1200" b="0" dirty="0"/>
                        <a:t>2. Jacques Cousteau’s Oceanographic Museum: 10:00 AM – 1:00 PM</a:t>
                      </a:r>
                    </a:p>
                    <a:p>
                      <a:endParaRPr lang="en-US" sz="1200" b="0" dirty="0"/>
                    </a:p>
                    <a:p>
                      <a:r>
                        <a:rPr lang="en-US" sz="1200" b="0" dirty="0"/>
                        <a:t>You may select your museum choice tomorrow at departure. Tours leave from the Winter Garden Lobby at 9:45 AM.</a:t>
                      </a:r>
                    </a:p>
                  </a:txBody>
                  <a:tcPr/>
                </a:tc>
                <a:tc>
                  <a:txBody>
                    <a:bodyPr/>
                    <a:lstStyle/>
                    <a:p>
                      <a:r>
                        <a:rPr lang="en-US" sz="1200" b="0" dirty="0"/>
                        <a:t>4 (targeted)</a:t>
                      </a:r>
                    </a:p>
                  </a:txBody>
                  <a:tcPr/>
                </a:tc>
                <a:extLst>
                  <a:ext uri="{0D108BD9-81ED-4DB2-BD59-A6C34878D82A}">
                    <a16:rowId xmlns:a16="http://schemas.microsoft.com/office/drawing/2014/main" val="10002"/>
                  </a:ext>
                </a:extLst>
              </a:tr>
              <a:tr h="216120">
                <a:tc>
                  <a:txBody>
                    <a:bodyPr/>
                    <a:lstStyle/>
                    <a:p>
                      <a:r>
                        <a:rPr lang="en-US" sz="1200" b="0" dirty="0"/>
                        <a:t>10/20</a:t>
                      </a:r>
                    </a:p>
                  </a:txBody>
                  <a:tcPr/>
                </a:tc>
                <a:tc>
                  <a:txBody>
                    <a:bodyPr/>
                    <a:lstStyle/>
                    <a:p>
                      <a:pPr algn="l" fontAlgn="ctr"/>
                      <a:r>
                        <a:rPr kumimoji="0" lang="en-US" sz="1200" b="0" u="none" kern="1200" dirty="0">
                          <a:solidFill>
                            <a:schemeClr val="tx1"/>
                          </a:solidFill>
                          <a:latin typeface="+mn-lt"/>
                          <a:ea typeface="+mn-ea"/>
                          <a:cs typeface="+mn-cs"/>
                        </a:rPr>
                        <a:t>Tonight's $10 Million Club Mission will depart at 6:15 PM from the Winter Garden Lobby. See you then!</a:t>
                      </a:r>
                    </a:p>
                  </a:txBody>
                  <a:tcPr marL="76200" marR="76200" marT="76200" marB="76200" anchor="ctr"/>
                </a:tc>
                <a:tc>
                  <a:txBody>
                    <a:bodyPr/>
                    <a:lstStyle/>
                    <a:p>
                      <a:r>
                        <a:rPr lang="en-US" sz="1200" b="0" dirty="0"/>
                        <a:t>16 (targeted)</a:t>
                      </a:r>
                    </a:p>
                  </a:txBody>
                  <a:tcPr/>
                </a:tc>
                <a:extLst>
                  <a:ext uri="{0D108BD9-81ED-4DB2-BD59-A6C34878D82A}">
                    <a16:rowId xmlns:a16="http://schemas.microsoft.com/office/drawing/2014/main" val="10003"/>
                  </a:ext>
                </a:extLst>
              </a:tr>
              <a:tr h="338040">
                <a:tc>
                  <a:txBody>
                    <a:bodyPr/>
                    <a:lstStyle/>
                    <a:p>
                      <a:r>
                        <a:rPr lang="en-US" sz="1200" b="0" dirty="0"/>
                        <a:t>10/20</a:t>
                      </a:r>
                    </a:p>
                  </a:txBody>
                  <a:tcPr/>
                </a:tc>
                <a:tc>
                  <a:txBody>
                    <a:bodyPr/>
                    <a:lstStyle/>
                    <a:p>
                      <a:pPr algn="l" fontAlgn="ctr"/>
                      <a:r>
                        <a:rPr kumimoji="0" lang="en-US" sz="1200" b="0" u="none" kern="1200" dirty="0">
                          <a:solidFill>
                            <a:schemeClr val="tx1"/>
                          </a:solidFill>
                          <a:latin typeface="+mn-lt"/>
                          <a:ea typeface="+mn-ea"/>
                          <a:cs typeface="+mn-cs"/>
                        </a:rPr>
                        <a:t>Your departure information is now available in the app! Click here to view your personalized details</a:t>
                      </a:r>
                    </a:p>
                  </a:txBody>
                  <a:tcPr marL="76200" marR="76200" marT="76200" marB="76200" anchor="ctr"/>
                </a:tc>
                <a:tc>
                  <a:txBody>
                    <a:bodyPr/>
                    <a:lstStyle/>
                    <a:p>
                      <a:r>
                        <a:rPr lang="en-US" sz="1200" b="0" dirty="0"/>
                        <a:t>87</a:t>
                      </a:r>
                    </a:p>
                  </a:txBody>
                  <a:tcPr/>
                </a:tc>
                <a:extLst>
                  <a:ext uri="{0D108BD9-81ED-4DB2-BD59-A6C34878D82A}">
                    <a16:rowId xmlns:a16="http://schemas.microsoft.com/office/drawing/2014/main" val="10004"/>
                  </a:ext>
                </a:extLst>
              </a:tr>
              <a:tr h="259560">
                <a:tc>
                  <a:txBody>
                    <a:bodyPr/>
                    <a:lstStyle/>
                    <a:p>
                      <a:r>
                        <a:rPr lang="en-US" sz="1200" b="0" dirty="0"/>
                        <a:t>10/20</a:t>
                      </a:r>
                    </a:p>
                  </a:txBody>
                  <a:tcPr/>
                </a:tc>
                <a:tc>
                  <a:txBody>
                    <a:bodyPr/>
                    <a:lstStyle/>
                    <a:p>
                      <a:r>
                        <a:rPr lang="en-US" sz="1200" b="0" dirty="0"/>
                        <a:t>Make your way to the Winter Garden Lobby's Upper Mezzanine (the second level) for a private reception starting at 6:00 PM. Transfers to dinner will depart from the Winter Garden Lobby beginning at 7:00 PM. Your selected restaurant is available in your agenda.</a:t>
                      </a:r>
                    </a:p>
                  </a:txBody>
                  <a:tcPr/>
                </a:tc>
                <a:tc>
                  <a:txBody>
                    <a:bodyPr/>
                    <a:lstStyle/>
                    <a:p>
                      <a:r>
                        <a:rPr lang="en-US" sz="1200" b="0" dirty="0"/>
                        <a:t>25 (targeted)</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807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gency FB" panose="020B0503020202020204" pitchFamily="34" charset="0"/>
              </a:rPr>
              <a:t>PUSH MESSAGE READS</a:t>
            </a:r>
          </a:p>
        </p:txBody>
      </p:sp>
      <p:graphicFrame>
        <p:nvGraphicFramePr>
          <p:cNvPr id="4" name="Table 3"/>
          <p:cNvGraphicFramePr>
            <a:graphicFrameLocks noGrp="1"/>
          </p:cNvGraphicFramePr>
          <p:nvPr>
            <p:extLst>
              <p:ext uri="{D42A27DB-BD31-4B8C-83A1-F6EECF244321}">
                <p14:modId xmlns:p14="http://schemas.microsoft.com/office/powerpoint/2010/main" val="2340653072"/>
              </p:ext>
            </p:extLst>
          </p:nvPr>
        </p:nvGraphicFramePr>
        <p:xfrm>
          <a:off x="1447800" y="1295400"/>
          <a:ext cx="6955156" cy="3045240"/>
        </p:xfrm>
        <a:graphic>
          <a:graphicData uri="http://schemas.openxmlformats.org/drawingml/2006/table">
            <a:tbl>
              <a:tblPr firstRow="1" bandRow="1">
                <a:tableStyleId>{5C22544A-7EE6-4342-B048-85BDC9FD1C3A}</a:tableStyleId>
              </a:tblPr>
              <a:tblGrid>
                <a:gridCol w="756483">
                  <a:extLst>
                    <a:ext uri="{9D8B030D-6E8A-4147-A177-3AD203B41FA5}">
                      <a16:colId xmlns:a16="http://schemas.microsoft.com/office/drawing/2014/main" val="20000"/>
                    </a:ext>
                  </a:extLst>
                </a:gridCol>
                <a:gridCol w="5138373">
                  <a:extLst>
                    <a:ext uri="{9D8B030D-6E8A-4147-A177-3AD203B41FA5}">
                      <a16:colId xmlns:a16="http://schemas.microsoft.com/office/drawing/2014/main" val="20001"/>
                    </a:ext>
                  </a:extLst>
                </a:gridCol>
                <a:gridCol w="1060300">
                  <a:extLst>
                    <a:ext uri="{9D8B030D-6E8A-4147-A177-3AD203B41FA5}">
                      <a16:colId xmlns:a16="http://schemas.microsoft.com/office/drawing/2014/main" val="20002"/>
                    </a:ext>
                  </a:extLst>
                </a:gridCol>
              </a:tblGrid>
              <a:tr h="363000">
                <a:tc>
                  <a:txBody>
                    <a:bodyPr/>
                    <a:lstStyle/>
                    <a:p>
                      <a:r>
                        <a:rPr lang="en-US" sz="1200" dirty="0"/>
                        <a:t>DATE</a:t>
                      </a:r>
                    </a:p>
                  </a:txBody>
                  <a:tcPr/>
                </a:tc>
                <a:tc>
                  <a:txBody>
                    <a:bodyPr/>
                    <a:lstStyle/>
                    <a:p>
                      <a:r>
                        <a:rPr lang="en-US" sz="1200" dirty="0"/>
                        <a:t>MESSAGE</a:t>
                      </a:r>
                    </a:p>
                  </a:txBody>
                  <a:tcPr/>
                </a:tc>
                <a:tc>
                  <a:txBody>
                    <a:bodyPr/>
                    <a:lstStyle/>
                    <a:p>
                      <a:r>
                        <a:rPr lang="en-US" sz="1200" dirty="0"/>
                        <a:t>READS</a:t>
                      </a:r>
                    </a:p>
                  </a:txBody>
                  <a:tcPr/>
                </a:tc>
                <a:extLst>
                  <a:ext uri="{0D108BD9-81ED-4DB2-BD59-A6C34878D82A}">
                    <a16:rowId xmlns:a16="http://schemas.microsoft.com/office/drawing/2014/main" val="10000"/>
                  </a:ext>
                </a:extLst>
              </a:tr>
              <a:tr h="322800">
                <a:tc>
                  <a:txBody>
                    <a:bodyPr/>
                    <a:lstStyle/>
                    <a:p>
                      <a:r>
                        <a:rPr lang="en-US" sz="1200" b="0" dirty="0"/>
                        <a:t>10/20</a:t>
                      </a:r>
                    </a:p>
                  </a:txBody>
                  <a:tcPr/>
                </a:tc>
                <a:tc>
                  <a:txBody>
                    <a:bodyPr/>
                    <a:lstStyle/>
                    <a:p>
                      <a:r>
                        <a:rPr lang="en-US" sz="1200" b="0" dirty="0"/>
                        <a:t>Congratulations on achieving the $10 Million Dollar Club! Celebrate tonight along with your fellow achievers with a private dinner. Your mission departs from the Winter Garden Lobby at 6:15 PM.</a:t>
                      </a:r>
                    </a:p>
                  </a:txBody>
                  <a:tcPr/>
                </a:tc>
                <a:tc>
                  <a:txBody>
                    <a:bodyPr/>
                    <a:lstStyle/>
                    <a:p>
                      <a:r>
                        <a:rPr lang="en-US" sz="1200" b="0" dirty="0"/>
                        <a:t>18 (targeted)</a:t>
                      </a:r>
                    </a:p>
                  </a:txBody>
                  <a:tcPr/>
                </a:tc>
                <a:extLst>
                  <a:ext uri="{0D108BD9-81ED-4DB2-BD59-A6C34878D82A}">
                    <a16:rowId xmlns:a16="http://schemas.microsoft.com/office/drawing/2014/main" val="2806080149"/>
                  </a:ext>
                </a:extLst>
              </a:tr>
              <a:tr h="322800">
                <a:tc>
                  <a:txBody>
                    <a:bodyPr/>
                    <a:lstStyle/>
                    <a:p>
                      <a:r>
                        <a:rPr lang="en-US" sz="1200" b="0" dirty="0"/>
                        <a:t>10/21</a:t>
                      </a:r>
                    </a:p>
                  </a:txBody>
                  <a:tcPr/>
                </a:tc>
                <a:tc>
                  <a:txBody>
                    <a:bodyPr/>
                    <a:lstStyle/>
                    <a:p>
                      <a:pPr algn="l" fontAlgn="ctr"/>
                      <a:r>
                        <a:rPr kumimoji="0" lang="en-US" sz="1200" b="0" u="none" kern="1200" dirty="0">
                          <a:solidFill>
                            <a:schemeClr val="tx1"/>
                          </a:solidFill>
                          <a:latin typeface="+mn-lt"/>
                          <a:ea typeface="+mn-ea"/>
                          <a:cs typeface="+mn-cs"/>
                        </a:rPr>
                        <a:t>Thank you for joining us for this year's BI WORLDWIDE President's Club! We hope you had a wonderful time and wish you a safe journey home! Bon Voyage!</a:t>
                      </a:r>
                    </a:p>
                  </a:txBody>
                  <a:tcPr marL="76200" marR="76200" marT="76200" marB="76200" anchor="ctr"/>
                </a:tc>
                <a:tc>
                  <a:txBody>
                    <a:bodyPr/>
                    <a:lstStyle/>
                    <a:p>
                      <a:r>
                        <a:rPr lang="en-US" sz="1200" b="0" dirty="0"/>
                        <a:t>34 (targeted)</a:t>
                      </a:r>
                    </a:p>
                  </a:txBody>
                  <a:tcPr/>
                </a:tc>
                <a:extLst>
                  <a:ext uri="{0D108BD9-81ED-4DB2-BD59-A6C34878D82A}">
                    <a16:rowId xmlns:a16="http://schemas.microsoft.com/office/drawing/2014/main" val="10001"/>
                  </a:ext>
                </a:extLst>
              </a:tr>
              <a:tr h="216120">
                <a:tc>
                  <a:txBody>
                    <a:bodyPr/>
                    <a:lstStyle/>
                    <a:p>
                      <a:r>
                        <a:rPr lang="en-US" sz="1200" b="0" dirty="0"/>
                        <a:t>10/21</a:t>
                      </a:r>
                    </a:p>
                  </a:txBody>
                  <a:tcPr/>
                </a:tc>
                <a:tc>
                  <a:txBody>
                    <a:bodyPr/>
                    <a:lstStyle/>
                    <a:p>
                      <a:r>
                        <a:rPr lang="en-US" sz="1200" b="0" dirty="0"/>
                        <a:t>Due to your later flight leaving Nice tomorrow, we have secured a 2:00 PM late checkout for you. Please see your updated departure information for more details and let Event Staff know if you have any questions. Thank you and bon voyage!</a:t>
                      </a:r>
                    </a:p>
                  </a:txBody>
                  <a:tcPr/>
                </a:tc>
                <a:tc>
                  <a:txBody>
                    <a:bodyPr/>
                    <a:lstStyle/>
                    <a:p>
                      <a:r>
                        <a:rPr lang="en-US" sz="1200" b="0" dirty="0"/>
                        <a:t>3 (targeted)</a:t>
                      </a:r>
                    </a:p>
                  </a:txBody>
                  <a:tcPr/>
                </a:tc>
                <a:extLst>
                  <a:ext uri="{0D108BD9-81ED-4DB2-BD59-A6C34878D82A}">
                    <a16:rowId xmlns:a16="http://schemas.microsoft.com/office/drawing/2014/main" val="10002"/>
                  </a:ext>
                </a:extLst>
              </a:tr>
              <a:tr h="216120">
                <a:tc>
                  <a:txBody>
                    <a:bodyPr/>
                    <a:lstStyle/>
                    <a:p>
                      <a:r>
                        <a:rPr lang="en-US" sz="1200" b="0" dirty="0"/>
                        <a:t>10/21</a:t>
                      </a:r>
                    </a:p>
                  </a:txBody>
                  <a:tcPr/>
                </a:tc>
                <a:tc>
                  <a:txBody>
                    <a:bodyPr/>
                    <a:lstStyle/>
                    <a:p>
                      <a:pPr algn="l" fontAlgn="ctr"/>
                      <a:r>
                        <a:rPr kumimoji="0" lang="en-US" sz="1200" b="0" u="none" kern="1200" dirty="0">
                          <a:solidFill>
                            <a:schemeClr val="tx1"/>
                          </a:solidFill>
                          <a:latin typeface="+mn-lt"/>
                          <a:ea typeface="+mn-ea"/>
                          <a:cs typeface="+mn-cs"/>
                        </a:rPr>
                        <a:t>Thank you for joining us on this year's BI WORLDWIDE President's Club! Information regarding your extension in Cannes is included on your departure information page (click this message to view). Bon Voyage!!</a:t>
                      </a:r>
                    </a:p>
                  </a:txBody>
                  <a:tcPr marL="76200" marR="76200" marT="76200" marB="76200" anchor="ctr"/>
                </a:tc>
                <a:tc>
                  <a:txBody>
                    <a:bodyPr/>
                    <a:lstStyle/>
                    <a:p>
                      <a:r>
                        <a:rPr lang="en-US" sz="1200" b="0" dirty="0"/>
                        <a:t>7 (targeted)</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70721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9">
      <a:dk1>
        <a:sysClr val="windowText" lastClr="000000"/>
      </a:dk1>
      <a:lt1>
        <a:sysClr val="window" lastClr="FFFFFF"/>
      </a:lt1>
      <a:dk2>
        <a:srgbClr val="000000"/>
      </a:dk2>
      <a:lt2>
        <a:srgbClr val="F8F8F8"/>
      </a:lt2>
      <a:accent1>
        <a:srgbClr val="CA8B2A"/>
      </a:accent1>
      <a:accent2>
        <a:srgbClr val="7758A4"/>
      </a:accent2>
      <a:accent3>
        <a:srgbClr val="5E8AB4"/>
      </a:accent3>
      <a:accent4>
        <a:srgbClr val="345474"/>
      </a:accent4>
      <a:accent5>
        <a:srgbClr val="5F5F5F"/>
      </a:accent5>
      <a:accent6>
        <a:srgbClr val="4D4D4D"/>
      </a:accent6>
      <a:hlink>
        <a:srgbClr val="5F5F5F"/>
      </a:hlink>
      <a:folHlink>
        <a:srgbClr val="919191"/>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67d1b7-1e94-4779-8d0b-74f0c459916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91478dac-fdd9-4554-a688-55ec6bb1406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2E6D71A5BD534D96518D8347C7DF34" ma:contentTypeVersion="20" ma:contentTypeDescription="Create a new document." ma:contentTypeScope="" ma:versionID="5de56d75ef46de48dd96209247b816bb">
  <xsd:schema xmlns:xsd="http://www.w3.org/2001/XMLSchema" xmlns:xs="http://www.w3.org/2001/XMLSchema" xmlns:p="http://schemas.microsoft.com/office/2006/metadata/properties" xmlns:ns1="http://schemas.microsoft.com/sharepoint/v3" xmlns:ns2="6a67d1b7-1e94-4779-8d0b-74f0c459916d" xmlns:ns3="91478dac-fdd9-4554-a688-55ec6bb14060" targetNamespace="http://schemas.microsoft.com/office/2006/metadata/properties" ma:root="true" ma:fieldsID="cc891a15388543828c2402bacfea4748" ns1:_="" ns2:_="" ns3:_="">
    <xsd:import namespace="http://schemas.microsoft.com/sharepoint/v3"/>
    <xsd:import namespace="6a67d1b7-1e94-4779-8d0b-74f0c459916d"/>
    <xsd:import namespace="91478dac-fdd9-4554-a688-55ec6bb140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67d1b7-1e94-4779-8d0b-74f0c45991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b1c70a-8d4a-456a-9e90-30a94d35a2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478dac-fdd9-4554-a688-55ec6bb140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96afc1b-a16c-4b0f-b69b-d6c533ce12a6}" ma:internalName="TaxCatchAll" ma:showField="CatchAllData" ma:web="91478dac-fdd9-4554-a688-55ec6bb140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A06C65-A9E6-4D6A-ABDB-F978F5DDF455}">
  <ds:schemaRefs>
    <ds:schemaRef ds:uri="http://schemas.microsoft.com/sharepoint/v3/contenttype/forms"/>
  </ds:schemaRefs>
</ds:datastoreItem>
</file>

<file path=customXml/itemProps2.xml><?xml version="1.0" encoding="utf-8"?>
<ds:datastoreItem xmlns:ds="http://schemas.openxmlformats.org/officeDocument/2006/customXml" ds:itemID="{BEF20FF2-C0A0-406B-AF69-94EC2078B0FA}">
  <ds:schemaRefs>
    <ds:schemaRef ds:uri="http://purl.org/dc/dcmitype/"/>
    <ds:schemaRef ds:uri="http://schemas.microsoft.com/office/2006/documentManagement/types"/>
    <ds:schemaRef ds:uri="http://schemas.microsoft.com/office/2006/metadata/properties"/>
    <ds:schemaRef ds:uri="http://purl.org/dc/terms/"/>
    <ds:schemaRef ds:uri="http://purl.org/dc/elements/1.1/"/>
    <ds:schemaRef ds:uri="37656442-1e53-402a-843c-f6ed44412852"/>
    <ds:schemaRef ds:uri="http://schemas.microsoft.com/office/infopath/2007/PartnerControls"/>
    <ds:schemaRef ds:uri="http://schemas.openxmlformats.org/package/2006/metadata/core-properties"/>
    <ds:schemaRef ds:uri="fd86eee8-5ad9-4610-9bf4-f30c5c4b296a"/>
    <ds:schemaRef ds:uri="http://www.w3.org/XML/1998/namespace"/>
    <ds:schemaRef ds:uri="6a67d1b7-1e94-4779-8d0b-74f0c459916d"/>
    <ds:schemaRef ds:uri="http://schemas.microsoft.com/sharepoint/v3"/>
    <ds:schemaRef ds:uri="91478dac-fdd9-4554-a688-55ec6bb14060"/>
  </ds:schemaRefs>
</ds:datastoreItem>
</file>

<file path=customXml/itemProps3.xml><?xml version="1.0" encoding="utf-8"?>
<ds:datastoreItem xmlns:ds="http://schemas.openxmlformats.org/officeDocument/2006/customXml" ds:itemID="{E6AE9611-3806-4D5D-B445-208BD668DE48}"/>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Origin</vt:lpstr>
      <vt:lpstr>PowerPoint Presentation</vt:lpstr>
      <vt:lpstr>APP METRICS</vt:lpstr>
      <vt:lpstr>APP METRICS</vt:lpstr>
      <vt:lpstr>PUSH MESSAGE READS</vt:lpstr>
      <vt:lpstr>PUSH MESSAGE READS</vt:lpstr>
      <vt:lpstr>PUSH MESSAGE READS</vt:lpstr>
      <vt:lpstr>PUSH MESSAGE READS</vt:lpstr>
      <vt:lpstr>PUSH MESSAGE READS</vt:lpstr>
    </vt:vector>
  </TitlesOfParts>
  <Company>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Schmit, Derek</dc:creator>
  <cp:revision>14</cp:revision>
  <dcterms:created xsi:type="dcterms:W3CDTF">2018-02-28T01:12:11Z</dcterms:created>
  <dcterms:modified xsi:type="dcterms:W3CDTF">2023-10-31T18:10:34Z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0x010100112E6D71A5BD534D96518D8347C7DF34</vt:lpwstr>
  </property>
  <property fmtid="{D5CDD505-2E9C-101B-9397-08002B2CF9AE}" pid="3" name="MediaServiceImageTags">
    <vt:lpwstr/>
  </property>
</Properties>
</file>